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78" r:id="rId3"/>
    <p:sldMasterId id="2147483682" r:id="rId4"/>
    <p:sldMasterId id="2147483710" r:id="rId5"/>
    <p:sldMasterId id="2147483716" r:id="rId6"/>
    <p:sldMasterId id="2147483826" r:id="rId7"/>
    <p:sldMasterId id="2147484116" r:id="rId8"/>
    <p:sldMasterId id="2147491605" r:id="rId9"/>
  </p:sldMasterIdLst>
  <p:notesMasterIdLst>
    <p:notesMasterId r:id="rId30"/>
  </p:notesMasterIdLst>
  <p:sldIdLst>
    <p:sldId id="1402" r:id="rId10"/>
    <p:sldId id="1406" r:id="rId11"/>
    <p:sldId id="1329" r:id="rId12"/>
    <p:sldId id="1453" r:id="rId13"/>
    <p:sldId id="1394" r:id="rId14"/>
    <p:sldId id="1291" r:id="rId15"/>
    <p:sldId id="1454" r:id="rId16"/>
    <p:sldId id="1455" r:id="rId17"/>
    <p:sldId id="1461" r:id="rId18"/>
    <p:sldId id="1456" r:id="rId19"/>
    <p:sldId id="1358" r:id="rId20"/>
    <p:sldId id="1360" r:id="rId21"/>
    <p:sldId id="1457" r:id="rId22"/>
    <p:sldId id="1458" r:id="rId23"/>
    <p:sldId id="1459" r:id="rId24"/>
    <p:sldId id="1462" r:id="rId25"/>
    <p:sldId id="1463" r:id="rId26"/>
    <p:sldId id="1460" r:id="rId27"/>
    <p:sldId id="1373" r:id="rId28"/>
    <p:sldId id="1399" r:id="rId2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思珩" initials="思珩" lastIdx="3" clrIdx="0">
    <p:extLst>
      <p:ext uri="{19B8F6BF-5375-455C-9EA6-DF929625EA0E}">
        <p15:presenceInfo xmlns:p15="http://schemas.microsoft.com/office/powerpoint/2012/main" userId="S-1-5-21-3727386885-3056668215-3391246470-546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558ED5"/>
    <a:srgbClr val="9BBB59"/>
    <a:srgbClr val="EBF1DE"/>
    <a:srgbClr val="C6D9F1"/>
    <a:srgbClr val="4BACC6"/>
    <a:srgbClr val="DBEEF4"/>
    <a:srgbClr val="92D050"/>
    <a:srgbClr val="DCE6F2"/>
    <a:srgbClr val="8DB2D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2" autoAdjust="0"/>
    <p:restoredTop sz="90476" autoAdjust="0"/>
  </p:normalViewPr>
  <p:slideViewPr>
    <p:cSldViewPr>
      <p:cViewPr varScale="1">
        <p:scale>
          <a:sx n="65" d="100"/>
          <a:sy n="65" d="100"/>
        </p:scale>
        <p:origin x="1740" y="78"/>
      </p:cViewPr>
      <p:guideLst>
        <p:guide orient="horz" pos="2160"/>
        <p:guide pos="2880"/>
      </p:guideLst>
    </p:cSldViewPr>
  </p:slideViewPr>
  <p:outlineViewPr>
    <p:cViewPr>
      <p:scale>
        <a:sx n="33" d="100"/>
        <a:sy n="33" d="100"/>
      </p:scale>
      <p:origin x="0" y="-6926"/>
    </p:cViewPr>
  </p:outlineViewPr>
  <p:notesTextViewPr>
    <p:cViewPr>
      <p:scale>
        <a:sx n="150" d="100"/>
        <a:sy n="150" d="100"/>
      </p:scale>
      <p:origin x="0" y="0"/>
    </p:cViewPr>
  </p:notesTextViewPr>
  <p:sorterViewPr>
    <p:cViewPr>
      <p:scale>
        <a:sx n="140" d="100"/>
        <a:sy n="140" d="100"/>
      </p:scale>
      <p:origin x="0" y="8910"/>
    </p:cViewPr>
  </p:sorterViewPr>
  <p:notesViewPr>
    <p:cSldViewPr>
      <p:cViewPr varScale="1">
        <p:scale>
          <a:sx n="66" d="100"/>
          <a:sy n="66" d="100"/>
        </p:scale>
        <p:origin x="-9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4T15:18:34.471" idx="2">
    <p:pos x="4801" y="678"/>
    <p:text>猪八戒网上提供的众包服务类型，这些任务通过平台发布，接手完成任务后可获得一定比例的佣金。有些任务是通过合法的手段营销和推广，有些则属于网络黑灰产。</p:text>
    <p:extLst>
      <p:ext uri="{C676402C-5697-4E1C-873F-D02D1690AC5C}">
        <p15:threadingInfo xmlns:p15="http://schemas.microsoft.com/office/powerpoint/2012/main" timeZoneBias="-480"/>
      </p:ext>
    </p:extLst>
  </p:cm>
  <p:cm authorId="1" dt="2017-06-04T15:24:58.477" idx="3">
    <p:pos x="10" y="10"/>
    <p:text>一些威客网站上的任务平台，包括广告任务、搜索任务、打码任务等等</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1740FD9-98D9-B843-87BE-D2BBBED1CBB5}" type="datetimeFigureOut">
              <a:rPr lang="zh-CN" altLang="en-US"/>
              <a:pPr>
                <a:defRPr/>
              </a:pPr>
              <a:t>2017/6/27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pPr>
              <a:defRPr/>
            </a:pPr>
            <a:fld id="{A9206CF4-CBDB-7749-BB34-65866EA15078}" type="slidenum">
              <a:rPr lang="zh-CN" altLang="en-US"/>
              <a:pPr>
                <a:defRPr/>
              </a:pPr>
              <a:t>‹#›</a:t>
            </a:fld>
            <a:endParaRPr lang="zh-CN" altLang="en-US"/>
          </a:p>
        </p:txBody>
      </p:sp>
    </p:spTree>
    <p:extLst>
      <p:ext uri="{BB962C8B-B14F-4D97-AF65-F5344CB8AC3E}">
        <p14:creationId xmlns:p14="http://schemas.microsoft.com/office/powerpoint/2010/main" val="20422978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1</a:t>
            </a:fld>
            <a:endParaRPr lang="zh-CN" altLang="en-US"/>
          </a:p>
        </p:txBody>
      </p:sp>
    </p:spTree>
    <p:extLst>
      <p:ext uri="{BB962C8B-B14F-4D97-AF65-F5344CB8AC3E}">
        <p14:creationId xmlns:p14="http://schemas.microsoft.com/office/powerpoint/2010/main" val="128692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760497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我们的总体路线，如图所示，从科学问题出发，以实际需求为导向，有序研究上述</a:t>
            </a:r>
            <a:r>
              <a:rPr lang="en-US" altLang="zh-CN" dirty="0"/>
              <a:t>17</a:t>
            </a:r>
            <a:r>
              <a:rPr lang="zh-CN" altLang="en-US" dirty="0"/>
              <a:t>项内容</a:t>
            </a:r>
            <a:endParaRPr lang="zh-CN" altLang="zh-CN" dirty="0"/>
          </a:p>
        </p:txBody>
      </p:sp>
      <p:sp>
        <p:nvSpPr>
          <p:cNvPr id="501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966DBC87-A641-454A-8922-B7FD06FF6EA8}" type="slidenum">
              <a:rPr lang="zh-CN" altLang="en-US"/>
              <a:pPr>
                <a:spcBef>
                  <a:spcPct val="0"/>
                </a:spcBef>
              </a:pPr>
              <a:t>12</a:t>
            </a:fld>
            <a:endParaRPr lang="zh-CN" altLang="en-US"/>
          </a:p>
        </p:txBody>
      </p:sp>
    </p:spTree>
    <p:extLst>
      <p:ext uri="{BB962C8B-B14F-4D97-AF65-F5344CB8AC3E}">
        <p14:creationId xmlns:p14="http://schemas.microsoft.com/office/powerpoint/2010/main" val="165434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13</a:t>
            </a:fld>
            <a:endParaRPr lang="zh-CN" altLang="en-US">
              <a:solidFill>
                <a:srgbClr val="000000"/>
              </a:solidFill>
            </a:endParaRPr>
          </a:p>
        </p:txBody>
      </p:sp>
    </p:spTree>
    <p:extLst>
      <p:ext uri="{BB962C8B-B14F-4D97-AF65-F5344CB8AC3E}">
        <p14:creationId xmlns:p14="http://schemas.microsoft.com/office/powerpoint/2010/main" val="346788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14</a:t>
            </a:fld>
            <a:endParaRPr lang="zh-CN" altLang="en-US">
              <a:solidFill>
                <a:srgbClr val="000000"/>
              </a:solidFill>
            </a:endParaRPr>
          </a:p>
        </p:txBody>
      </p:sp>
    </p:spTree>
    <p:extLst>
      <p:ext uri="{BB962C8B-B14F-4D97-AF65-F5344CB8AC3E}">
        <p14:creationId xmlns:p14="http://schemas.microsoft.com/office/powerpoint/2010/main" val="356669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15</a:t>
            </a:fld>
            <a:endParaRPr lang="zh-CN" altLang="en-US">
              <a:solidFill>
                <a:srgbClr val="000000"/>
              </a:solidFill>
            </a:endParaRPr>
          </a:p>
        </p:txBody>
      </p:sp>
    </p:spTree>
    <p:extLst>
      <p:ext uri="{BB962C8B-B14F-4D97-AF65-F5344CB8AC3E}">
        <p14:creationId xmlns:p14="http://schemas.microsoft.com/office/powerpoint/2010/main" val="426579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16</a:t>
            </a:fld>
            <a:endParaRPr lang="zh-CN" altLang="en-US">
              <a:solidFill>
                <a:srgbClr val="000000"/>
              </a:solidFill>
            </a:endParaRPr>
          </a:p>
        </p:txBody>
      </p:sp>
    </p:spTree>
    <p:extLst>
      <p:ext uri="{BB962C8B-B14F-4D97-AF65-F5344CB8AC3E}">
        <p14:creationId xmlns:p14="http://schemas.microsoft.com/office/powerpoint/2010/main" val="101435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17</a:t>
            </a:fld>
            <a:endParaRPr lang="zh-CN" altLang="en-US">
              <a:solidFill>
                <a:srgbClr val="000000"/>
              </a:solidFill>
            </a:endParaRPr>
          </a:p>
        </p:txBody>
      </p:sp>
    </p:spTree>
    <p:extLst>
      <p:ext uri="{BB962C8B-B14F-4D97-AF65-F5344CB8AC3E}">
        <p14:creationId xmlns:p14="http://schemas.microsoft.com/office/powerpoint/2010/main" val="115769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B4391C-3D39-AD48-A257-C4103DFA6A32}"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2390040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项目的主要创新点包括</a:t>
            </a:r>
            <a:r>
              <a:rPr lang="en-US" altLang="zh-CN" dirty="0"/>
              <a:t>4</a:t>
            </a:r>
            <a:r>
              <a:rPr lang="zh-CN" altLang="en-US" dirty="0"/>
              <a:t>点：</a:t>
            </a:r>
            <a:endParaRPr lang="en-US" altLang="zh-CN" dirty="0"/>
          </a:p>
          <a:p>
            <a:endParaRPr lang="zh-CN" altLang="en-US" dirty="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FAB0B093-B756-5045-A19F-AF8964A6CDE2}" type="slidenum">
              <a:rPr lang="zh-CN" altLang="en-US">
                <a:solidFill>
                  <a:srgbClr val="000000"/>
                </a:solidFill>
              </a:rPr>
              <a:pPr>
                <a:spcBef>
                  <a:spcPct val="0"/>
                </a:spcBef>
              </a:pPr>
              <a:t>19</a:t>
            </a:fld>
            <a:endParaRPr lang="zh-CN" altLang="en-US">
              <a:solidFill>
                <a:srgbClr val="000000"/>
              </a:solidFill>
            </a:endParaRPr>
          </a:p>
        </p:txBody>
      </p:sp>
    </p:spTree>
    <p:extLst>
      <p:ext uri="{BB962C8B-B14F-4D97-AF65-F5344CB8AC3E}">
        <p14:creationId xmlns:p14="http://schemas.microsoft.com/office/powerpoint/2010/main" val="181484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汇报分</a:t>
            </a:r>
            <a:r>
              <a:rPr lang="en-US" altLang="zh-CN" dirty="0"/>
              <a:t>9</a:t>
            </a:r>
            <a:r>
              <a:rPr lang="zh-CN" altLang="en-US" dirty="0"/>
              <a:t>个方面</a:t>
            </a:r>
          </a:p>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2</a:t>
            </a:fld>
            <a:endParaRPr lang="zh-CN" altLang="en-US"/>
          </a:p>
        </p:txBody>
      </p:sp>
    </p:spTree>
    <p:extLst>
      <p:ext uri="{BB962C8B-B14F-4D97-AF65-F5344CB8AC3E}">
        <p14:creationId xmlns:p14="http://schemas.microsoft.com/office/powerpoint/2010/main" val="229221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3</a:t>
            </a:fld>
            <a:endParaRPr lang="zh-CN" altLang="en-US"/>
          </a:p>
        </p:txBody>
      </p:sp>
    </p:spTree>
    <p:extLst>
      <p:ext uri="{BB962C8B-B14F-4D97-AF65-F5344CB8AC3E}">
        <p14:creationId xmlns:p14="http://schemas.microsoft.com/office/powerpoint/2010/main" val="189049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a:t>然而，当前数据隐私仍然面临极大威胁与挑战，近年来，各类针对重要数据与敏感信息的恶性隐私侵犯事件在全球范围内愈演愈烈，造成了诸多恶意后果</a:t>
            </a:r>
            <a:endParaRPr lang="en-US" altLang="zh-CN"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77D89DE8-80D9-2E49-A881-01E868622403}" type="slidenum">
              <a:rPr lang="zh-CN" altLang="en-US">
                <a:solidFill>
                  <a:srgbClr val="000000"/>
                </a:solidFill>
              </a:rPr>
              <a:pPr>
                <a:spcBef>
                  <a:spcPct val="0"/>
                </a:spcBef>
              </a:pPr>
              <a:t>5</a:t>
            </a:fld>
            <a:endParaRPr lang="zh-CN" altLang="en-US">
              <a:solidFill>
                <a:srgbClr val="000000"/>
              </a:solidFill>
            </a:endParaRPr>
          </a:p>
        </p:txBody>
      </p:sp>
    </p:spTree>
    <p:extLst>
      <p:ext uri="{BB962C8B-B14F-4D97-AF65-F5344CB8AC3E}">
        <p14:creationId xmlns:p14="http://schemas.microsoft.com/office/powerpoint/2010/main" val="243005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6</a:t>
            </a:fld>
            <a:endParaRPr lang="zh-CN" altLang="en-US">
              <a:solidFill>
                <a:srgbClr val="000000"/>
              </a:solidFill>
            </a:endParaRPr>
          </a:p>
        </p:txBody>
      </p:sp>
    </p:spTree>
    <p:extLst>
      <p:ext uri="{BB962C8B-B14F-4D97-AF65-F5344CB8AC3E}">
        <p14:creationId xmlns:p14="http://schemas.microsoft.com/office/powerpoint/2010/main" val="179354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7</a:t>
            </a:fld>
            <a:endParaRPr lang="zh-CN" altLang="en-US">
              <a:solidFill>
                <a:srgbClr val="000000"/>
              </a:solidFill>
            </a:endParaRPr>
          </a:p>
        </p:txBody>
      </p:sp>
    </p:spTree>
    <p:extLst>
      <p:ext uri="{BB962C8B-B14F-4D97-AF65-F5344CB8AC3E}">
        <p14:creationId xmlns:p14="http://schemas.microsoft.com/office/powerpoint/2010/main" val="128696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8</a:t>
            </a:fld>
            <a:endParaRPr lang="zh-CN" altLang="en-US">
              <a:solidFill>
                <a:srgbClr val="000000"/>
              </a:solidFill>
            </a:endParaRPr>
          </a:p>
        </p:txBody>
      </p:sp>
    </p:spTree>
    <p:extLst>
      <p:ext uri="{BB962C8B-B14F-4D97-AF65-F5344CB8AC3E}">
        <p14:creationId xmlns:p14="http://schemas.microsoft.com/office/powerpoint/2010/main" val="3875247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568DED-E380-3F4B-8832-DC6D05D52978}"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69638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a:t>我们最终的目标，是既能防、又能证，实现隐私保护的可度量、可防御、可感知、可取证！</a:t>
            </a:r>
            <a:endParaRPr lang="en-US" altLang="zh-CN" dirty="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5AC67B06-F28E-0A45-BB73-AA1F5A06D599}" type="slidenum">
              <a:rPr lang="zh-CN" altLang="en-US">
                <a:solidFill>
                  <a:srgbClr val="000000"/>
                </a:solidFill>
              </a:rPr>
              <a:pPr>
                <a:spcBef>
                  <a:spcPct val="0"/>
                </a:spcBef>
              </a:pPr>
              <a:t>10</a:t>
            </a:fld>
            <a:endParaRPr lang="zh-CN" altLang="en-US">
              <a:solidFill>
                <a:srgbClr val="000000"/>
              </a:solidFill>
            </a:endParaRPr>
          </a:p>
        </p:txBody>
      </p:sp>
    </p:spTree>
    <p:extLst>
      <p:ext uri="{BB962C8B-B14F-4D97-AF65-F5344CB8AC3E}">
        <p14:creationId xmlns:p14="http://schemas.microsoft.com/office/powerpoint/2010/main" val="266339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29044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5E970F68-C905-1C43-850A-CB70249B263B}" type="slidenum">
              <a:rPr lang="zh-CN" altLang="en-US"/>
              <a:pPr>
                <a:defRPr/>
              </a:pPr>
              <a:t>‹#›</a:t>
            </a:fld>
            <a:endParaRPr lang="zh-CN" altLang="en-US"/>
          </a:p>
        </p:txBody>
      </p:sp>
    </p:spTree>
    <p:extLst>
      <p:ext uri="{BB962C8B-B14F-4D97-AF65-F5344CB8AC3E}">
        <p14:creationId xmlns:p14="http://schemas.microsoft.com/office/powerpoint/2010/main" val="6007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A56015D-7343-014D-8DC4-7121D8E3AA36}" type="datetimeFigureOut">
              <a:rPr lang="zh-CN" altLang="en-US"/>
              <a:pPr>
                <a:defRPr/>
              </a:pPr>
              <a:t>2017/6/27</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DEB23BEA-3AD8-A244-A7C7-D85CF03D940C}" type="slidenum">
              <a:rPr lang="zh-CN" altLang="en-US"/>
              <a:pPr>
                <a:defRPr/>
              </a:pPr>
              <a:t>‹#›</a:t>
            </a:fld>
            <a:endParaRPr lang="zh-CN" altLang="en-US"/>
          </a:p>
        </p:txBody>
      </p:sp>
    </p:spTree>
    <p:extLst>
      <p:ext uri="{BB962C8B-B14F-4D97-AF65-F5344CB8AC3E}">
        <p14:creationId xmlns:p14="http://schemas.microsoft.com/office/powerpoint/2010/main" val="317966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9144000" y="3521075"/>
            <a:ext cx="1360488" cy="1017588"/>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Bold</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32-36pt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b="1"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Subtitle: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Arial</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24pt</a:t>
            </a:r>
          </a:p>
          <a:p>
            <a:pPr eaLnBrk="1" hangingPunct="1">
              <a:defRPr/>
            </a:pPr>
            <a:r>
              <a:rPr lang="en-US" altLang="zh-CN" sz="700" i="1" noProof="1">
                <a:solidFill>
                  <a:schemeClr val="bg1"/>
                </a:solidFill>
                <a:ea typeface="黑体" pitchFamily="49" charset="-122"/>
                <a:cs typeface="Arial" pitchFamily="34" charset="0"/>
              </a:rPr>
              <a:t>Color: The theme gray</a:t>
            </a:r>
            <a:endParaRPr lang="en-US" altLang="ja-JP" sz="700" i="1" noProof="1">
              <a:solidFill>
                <a:schemeClr val="bg1"/>
              </a:solidFill>
              <a:ea typeface="黑体" pitchFamily="49" charset="-122"/>
              <a:cs typeface="Arial" pitchFamily="34" charset="0"/>
            </a:endParaRPr>
          </a:p>
        </p:txBody>
      </p:sp>
      <p:pic>
        <p:nvPicPr>
          <p:cNvPr id="5"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35900" y="412750"/>
            <a:ext cx="9763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685800" y="1434588"/>
            <a:ext cx="7772400" cy="1470025"/>
          </a:xfrm>
        </p:spPr>
        <p:txBody>
          <a:bodyPr>
            <a:normAutofit/>
          </a:bodyPr>
          <a:lstStyle>
            <a:lvl1pPr algn="ctr">
              <a:defRPr sz="3600" b="1" i="0">
                <a:solidFill>
                  <a:srgbClr val="005BAA"/>
                </a:solidFill>
                <a:latin typeface="Arial"/>
                <a:ea typeface="微软雅黑"/>
                <a:cs typeface="Arial"/>
              </a:defRPr>
            </a:lvl1pPr>
          </a:lstStyle>
          <a:p>
            <a:r>
              <a:rPr lang="zh-CN" altLang="en-US" dirty="0"/>
              <a:t>单击此处编辑母版标题样式</a:t>
            </a:r>
          </a:p>
        </p:txBody>
      </p:sp>
      <p:sp>
        <p:nvSpPr>
          <p:cNvPr id="9" name="副标题 2"/>
          <p:cNvSpPr>
            <a:spLocks noGrp="1"/>
          </p:cNvSpPr>
          <p:nvPr>
            <p:ph type="subTitle" idx="1"/>
          </p:nvPr>
        </p:nvSpPr>
        <p:spPr>
          <a:xfrm>
            <a:off x="1371600" y="2699344"/>
            <a:ext cx="6400800" cy="1752600"/>
          </a:xfrm>
        </p:spPr>
        <p:txBody>
          <a:bodyPr>
            <a:normAutofit/>
          </a:bodyPr>
          <a:lstStyle>
            <a:lvl1pPr marL="0" indent="0" algn="ctr">
              <a:buNone/>
              <a:defRPr sz="2400">
                <a:solidFill>
                  <a:srgbClr val="8C8C8C"/>
                </a:solidFill>
                <a:ea typeface="微软雅黑"/>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12308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58614" y="619256"/>
            <a:ext cx="4528051" cy="1143000"/>
          </a:xfrm>
        </p:spPr>
        <p:txBody>
          <a:body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1758614" y="2002454"/>
            <a:ext cx="7062787" cy="4197351"/>
          </a:xfrm>
        </p:spPr>
        <p:txBody>
          <a:bodyPr>
            <a:normAutofit/>
          </a:bodyPr>
          <a:lstStyle>
            <a:lvl1pPr marL="0" indent="0">
              <a:buNone/>
              <a:defRPr sz="2400"/>
            </a:lvl1p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377265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 7"/>
          <p:cNvGrpSpPr>
            <a:grpSpLocks/>
          </p:cNvGrpSpPr>
          <p:nvPr userDrawn="1"/>
        </p:nvGrpSpPr>
        <p:grpSpPr bwMode="auto">
          <a:xfrm>
            <a:off x="9282113" y="4705350"/>
            <a:ext cx="935037" cy="1736725"/>
            <a:chOff x="9286278" y="1725515"/>
            <a:chExt cx="935158" cy="1301749"/>
          </a:xfrm>
        </p:grpSpPr>
        <p:grpSp>
          <p:nvGrpSpPr>
            <p:cNvPr id="5" name="组 9"/>
            <p:cNvGrpSpPr>
              <a:grpSpLocks/>
            </p:cNvGrpSpPr>
            <p:nvPr userDrawn="1"/>
          </p:nvGrpSpPr>
          <p:grpSpPr bwMode="auto">
            <a:xfrm>
              <a:off x="9286278" y="1725515"/>
              <a:ext cx="795440" cy="261777"/>
              <a:chOff x="9286278" y="1725515"/>
              <a:chExt cx="795440" cy="261777"/>
            </a:xfrm>
          </p:grpSpPr>
          <p:sp>
            <p:nvSpPr>
              <p:cNvPr id="16" name="矩形 14"/>
              <p:cNvSpPr/>
              <p:nvPr userDrawn="1"/>
            </p:nvSpPr>
            <p:spPr>
              <a:xfrm>
                <a:off x="9286278" y="1725515"/>
                <a:ext cx="254033" cy="254638"/>
              </a:xfrm>
              <a:prstGeom prst="rect">
                <a:avLst/>
              </a:prstGeom>
              <a:solidFill>
                <a:srgbClr val="005B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7" name="文本框 21"/>
              <p:cNvSpPr txBox="1"/>
              <p:nvPr userDrawn="1"/>
            </p:nvSpPr>
            <p:spPr>
              <a:xfrm>
                <a:off x="9503793" y="1756452"/>
                <a:ext cx="577925" cy="230840"/>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G91, B170</a:t>
                </a:r>
                <a:endParaRPr kumimoji="1" lang="zh-CN" altLang="en-US" sz="700" i="1">
                  <a:solidFill>
                    <a:schemeClr val="bg1"/>
                  </a:solidFill>
                  <a:latin typeface="Times"/>
                  <a:ea typeface="Times"/>
                  <a:cs typeface="Times"/>
                </a:endParaRPr>
              </a:p>
            </p:txBody>
          </p:sp>
        </p:grpSp>
        <p:grpSp>
          <p:nvGrpSpPr>
            <p:cNvPr id="6" name="组 10"/>
            <p:cNvGrpSpPr>
              <a:grpSpLocks/>
            </p:cNvGrpSpPr>
            <p:nvPr userDrawn="1"/>
          </p:nvGrpSpPr>
          <p:grpSpPr bwMode="auto">
            <a:xfrm>
              <a:off x="9286278" y="2062257"/>
              <a:ext cx="935158" cy="254638"/>
              <a:chOff x="9286278" y="2062257"/>
              <a:chExt cx="935158" cy="254638"/>
            </a:xfrm>
          </p:grpSpPr>
          <p:sp>
            <p:nvSpPr>
              <p:cNvPr id="13" name="矩形 12"/>
              <p:cNvSpPr/>
              <p:nvPr userDrawn="1"/>
            </p:nvSpPr>
            <p:spPr>
              <a:xfrm>
                <a:off x="9286278" y="2062257"/>
                <a:ext cx="254033" cy="254638"/>
              </a:xfrm>
              <a:prstGeom prst="rect">
                <a:avLst/>
              </a:prstGeom>
              <a:solidFill>
                <a:srgbClr val="0089C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5" name="文本框 19"/>
              <p:cNvSpPr txBox="1"/>
              <p:nvPr userDrawn="1"/>
            </p:nvSpPr>
            <p:spPr>
              <a:xfrm>
                <a:off x="9503793" y="209319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G137, B207</a:t>
                </a:r>
                <a:endParaRPr kumimoji="1" lang="zh-CN" altLang="en-US" sz="700" i="1">
                  <a:solidFill>
                    <a:schemeClr val="bg1"/>
                  </a:solidFill>
                  <a:latin typeface="Times"/>
                  <a:ea typeface="Times"/>
                  <a:cs typeface="Times"/>
                </a:endParaRPr>
              </a:p>
            </p:txBody>
          </p:sp>
        </p:grpSp>
        <p:grpSp>
          <p:nvGrpSpPr>
            <p:cNvPr id="7" name="组 12"/>
            <p:cNvGrpSpPr>
              <a:grpSpLocks/>
            </p:cNvGrpSpPr>
            <p:nvPr userDrawn="1"/>
          </p:nvGrpSpPr>
          <p:grpSpPr bwMode="auto">
            <a:xfrm>
              <a:off x="9286278" y="2412087"/>
              <a:ext cx="935158" cy="253448"/>
              <a:chOff x="9286278" y="2412087"/>
              <a:chExt cx="935158" cy="253448"/>
            </a:xfrm>
          </p:grpSpPr>
          <p:sp>
            <p:nvSpPr>
              <p:cNvPr id="11" name="矩形 10"/>
              <p:cNvSpPr/>
              <p:nvPr userDrawn="1"/>
            </p:nvSpPr>
            <p:spPr>
              <a:xfrm>
                <a:off x="9286278" y="2412087"/>
                <a:ext cx="254033" cy="253448"/>
              </a:xfrm>
              <a:prstGeom prst="rect">
                <a:avLst/>
              </a:prstGeom>
              <a:solidFill>
                <a:srgbClr val="00AE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2" name="文本框 17"/>
              <p:cNvSpPr txBox="1"/>
              <p:nvPr userDrawn="1"/>
            </p:nvSpPr>
            <p:spPr>
              <a:xfrm>
                <a:off x="9503793" y="244302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G174, B239</a:t>
                </a:r>
                <a:endParaRPr kumimoji="1" lang="zh-CN" altLang="en-US" sz="700" i="1">
                  <a:solidFill>
                    <a:schemeClr val="bg1"/>
                  </a:solidFill>
                  <a:latin typeface="Times"/>
                  <a:ea typeface="Times"/>
                  <a:cs typeface="Times"/>
                </a:endParaRPr>
              </a:p>
            </p:txBody>
          </p:sp>
        </p:grpSp>
        <p:sp>
          <p:nvSpPr>
            <p:cNvPr id="8" name="矩形 8"/>
            <p:cNvSpPr/>
            <p:nvPr userDrawn="1"/>
          </p:nvSpPr>
          <p:spPr>
            <a:xfrm>
              <a:off x="9286278" y="2772626"/>
              <a:ext cx="254033" cy="254638"/>
            </a:xfrm>
            <a:prstGeom prst="rect">
              <a:avLst/>
            </a:prstGeom>
            <a:solidFill>
              <a:srgbClr val="00ABB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 name="文本框 15"/>
            <p:cNvSpPr txBox="1"/>
            <p:nvPr userDrawn="1"/>
          </p:nvSpPr>
          <p:spPr>
            <a:xfrm>
              <a:off x="9503793" y="2803563"/>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G171, B189</a:t>
              </a:r>
              <a:endParaRPr kumimoji="1" lang="zh-CN" altLang="en-US" sz="700" i="1">
                <a:solidFill>
                  <a:schemeClr val="bg1"/>
                </a:solidFill>
                <a:latin typeface="Times"/>
                <a:ea typeface="Times"/>
                <a:cs typeface="Times"/>
              </a:endParaRPr>
            </a:p>
          </p:txBody>
        </p:sp>
      </p:grpSp>
      <p:sp>
        <p:nvSpPr>
          <p:cNvPr id="18" name="Rectangle 8"/>
          <p:cNvSpPr>
            <a:spLocks noChangeArrowheads="1"/>
          </p:cNvSpPr>
          <p:nvPr userDrawn="1"/>
        </p:nvSpPr>
        <p:spPr bwMode="auto">
          <a:xfrm>
            <a:off x="9150350" y="3186113"/>
            <a:ext cx="1360488" cy="1016000"/>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30-32pt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Text </a:t>
            </a:r>
            <a:r>
              <a:rPr lang="en-US" altLang="ja-JP" sz="700" b="1" noProof="1">
                <a:solidFill>
                  <a:schemeClr val="bg1"/>
                </a:solidFill>
                <a:ea typeface="黑体" pitchFamily="49" charset="-122"/>
                <a:cs typeface="Arial" pitchFamily="34" charset="0"/>
              </a:rPr>
              <a:t>(1-5</a:t>
            </a:r>
            <a:r>
              <a:rPr lang="en-US" altLang="zh-CN" sz="700" b="1" noProof="1">
                <a:solidFill>
                  <a:schemeClr val="bg1"/>
                </a:solidFill>
                <a:ea typeface="黑体" pitchFamily="49" charset="-122"/>
                <a:cs typeface="Arial" pitchFamily="34" charset="0"/>
              </a:rPr>
              <a:t> Level</a:t>
            </a:r>
            <a:r>
              <a:rPr lang="en-US" altLang="ja-JP" sz="700" b="1" noProof="1">
                <a:solidFill>
                  <a:schemeClr val="bg1"/>
                </a:solidFill>
                <a:ea typeface="黑体" pitchFamily="49" charset="-122"/>
                <a:cs typeface="Arial" pitchFamily="34" charset="0"/>
              </a:rPr>
              <a:t>):</a:t>
            </a:r>
          </a:p>
          <a:p>
            <a:pPr eaLnBrk="1" hangingPunct="1">
              <a:defRPr/>
            </a:pPr>
            <a:r>
              <a:rPr lang="en-US" altLang="zh-CN" sz="700" i="1" noProof="1">
                <a:solidFill>
                  <a:schemeClr val="bg1"/>
                </a:solidFill>
                <a:ea typeface="黑体" pitchFamily="49" charset="-122"/>
                <a:cs typeface="Arial" pitchFamily="34" charset="0"/>
              </a:rPr>
              <a:t>Type：Arial</a:t>
            </a:r>
            <a:endParaRPr lang="en-US" altLang="ja-JP" sz="700" i="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Size：28~</a:t>
            </a:r>
            <a:r>
              <a:rPr lang="en-US" altLang="ja-JP" sz="700" i="1" noProof="1">
                <a:solidFill>
                  <a:schemeClr val="bg1"/>
                </a:solidFill>
                <a:ea typeface="黑体" pitchFamily="49" charset="-122"/>
                <a:cs typeface="Arial" pitchFamily="34" charset="0"/>
              </a:rPr>
              <a:t>12pt</a:t>
            </a:r>
          </a:p>
          <a:p>
            <a:pPr eaLnBrk="1" hangingPunct="1">
              <a:defRPr/>
            </a:pPr>
            <a:r>
              <a:rPr lang="en-US" altLang="zh-CN" sz="700" i="1" noProof="1">
                <a:solidFill>
                  <a:schemeClr val="bg1"/>
                </a:solidFill>
                <a:ea typeface="黑体" pitchFamily="49" charset="-122"/>
                <a:cs typeface="Arial" pitchFamily="34" charset="0"/>
              </a:rPr>
              <a:t>Color：Black</a:t>
            </a:r>
            <a:endParaRPr lang="en-US" altLang="ja-JP" sz="700" i="1" noProof="1">
              <a:solidFill>
                <a:schemeClr val="bg1"/>
              </a:solidFill>
              <a:ea typeface="黑体" pitchFamily="49" charset="-122"/>
              <a:cs typeface="Arial" pitchFamily="34" charset="0"/>
            </a:endParaRPr>
          </a:p>
        </p:txBody>
      </p:sp>
      <p:pic>
        <p:nvPicPr>
          <p:cNvPr id="19" name="图片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6688" y="6553200"/>
            <a:ext cx="5048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4"/>
          <p:cNvSpPr txBox="1">
            <a:spLocks noChangeArrowheads="1"/>
          </p:cNvSpPr>
          <p:nvPr userDrawn="1"/>
        </p:nvSpPr>
        <p:spPr bwMode="auto">
          <a:xfrm>
            <a:off x="7623175" y="6535738"/>
            <a:ext cx="1490663" cy="18415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en-US" altLang="zh-CN" sz="600">
                <a:ea typeface="黑体" pitchFamily="49" charset="-122"/>
                <a:cs typeface="Arial" pitchFamily="34" charset="0"/>
              </a:rPr>
              <a:t>© ZTE Corporation. All rights reserved.</a:t>
            </a:r>
            <a:endParaRPr kumimoji="1" lang="zh-CN" altLang="en-US" sz="600">
              <a:ea typeface="黑体" pitchFamily="49" charset="-122"/>
              <a:cs typeface="Arial" pitchFamily="34" charset="0"/>
            </a:endParaRPr>
          </a:p>
        </p:txBody>
      </p:sp>
      <p:sp>
        <p:nvSpPr>
          <p:cNvPr id="9" name="文本占位符 2"/>
          <p:cNvSpPr>
            <a:spLocks noGrp="1"/>
          </p:cNvSpPr>
          <p:nvPr>
            <p:ph idx="1"/>
          </p:nvPr>
        </p:nvSpPr>
        <p:spPr>
          <a:xfrm>
            <a:off x="457200" y="1600201"/>
            <a:ext cx="8229600" cy="4525963"/>
          </a:xfrm>
          <a:prstGeom prst="rect">
            <a:avLst/>
          </a:prstGeom>
        </p:spPr>
        <p:txBody>
          <a:bodyPr rtlCol="0">
            <a:normAutofit/>
          </a:bodyPr>
          <a:lstStyle>
            <a:lvl1pPr>
              <a:defRPr sz="2800"/>
            </a:lvl1pPr>
            <a:lvl2pPr>
              <a:defRPr sz="2400"/>
            </a:lvl2pPr>
            <a:lvl3pPr>
              <a:defRPr sz="2000"/>
            </a:lvl3pPr>
            <a:lvl4pPr>
              <a:defRPr sz="1600"/>
            </a:lvl4pPr>
            <a:lvl5pPr>
              <a:defRPr sz="12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3"/>
          <p:cNvSpPr>
            <a:spLocks noGrp="1"/>
          </p:cNvSpPr>
          <p:nvPr>
            <p:ph type="title"/>
          </p:nvPr>
        </p:nvSpPr>
        <p:spPr/>
        <p:txBody>
          <a:bodyPr/>
          <a:lstStyle>
            <a:lvl1pPr>
              <a:defRPr>
                <a:effectLst>
                  <a:glow rad="228600">
                    <a:schemeClr val="accent5">
                      <a:satMod val="175000"/>
                      <a:alpha val="40000"/>
                    </a:schemeClr>
                  </a:glow>
                </a:effectLst>
              </a:defRPr>
            </a:lvl1pPr>
          </a:lstStyle>
          <a:p>
            <a:r>
              <a:rPr lang="zh-CN" altLang="en-US" dirty="0"/>
              <a:t>单击此处编辑母版标题样式</a:t>
            </a:r>
          </a:p>
        </p:txBody>
      </p:sp>
      <p:sp>
        <p:nvSpPr>
          <p:cNvPr id="21" name="灯片编号占位符 4"/>
          <p:cNvSpPr>
            <a:spLocks noGrp="1"/>
          </p:cNvSpPr>
          <p:nvPr>
            <p:ph type="sldNum" sz="quarter" idx="10"/>
          </p:nvPr>
        </p:nvSpPr>
        <p:spPr>
          <a:xfrm>
            <a:off x="3894138" y="6438900"/>
            <a:ext cx="1668462" cy="341313"/>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charset="0"/>
                <a:ea typeface="黑体" charset="-122"/>
              </a:defRPr>
            </a:lvl1pPr>
          </a:lstStyle>
          <a:p>
            <a:r>
              <a:rPr lang="zh-CN" altLang="en-US"/>
              <a:t>第</a:t>
            </a:r>
            <a:fld id="{BCFC72C4-94CD-6044-A4CE-85255BDF0246}" type="slidenum">
              <a:rPr lang="en-US" altLang="zh-CN"/>
              <a:pPr/>
              <a:t>‹#›</a:t>
            </a:fld>
            <a:r>
              <a:rPr lang="zh-CN" altLang="en-US"/>
              <a:t>页</a:t>
            </a:r>
            <a:endParaRPr lang="en-US" altLang="zh-CN"/>
          </a:p>
        </p:txBody>
      </p:sp>
    </p:spTree>
    <p:extLst>
      <p:ext uri="{BB962C8B-B14F-4D97-AF65-F5344CB8AC3E}">
        <p14:creationId xmlns:p14="http://schemas.microsoft.com/office/powerpoint/2010/main" val="2124175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352427"/>
            <a:ext cx="8496300" cy="647700"/>
          </a:xfrm>
        </p:spPr>
        <p:txBody>
          <a:bodyPr/>
          <a:lstStyle/>
          <a:p>
            <a:r>
              <a:rPr lang="zh-CN" altLang="en-US"/>
              <a:t>单击此处编辑母版标题样式</a:t>
            </a:r>
          </a:p>
        </p:txBody>
      </p:sp>
      <p:sp>
        <p:nvSpPr>
          <p:cNvPr id="3" name="表格占位符 2"/>
          <p:cNvSpPr>
            <a:spLocks noGrp="1"/>
          </p:cNvSpPr>
          <p:nvPr>
            <p:ph type="tbl" idx="1"/>
          </p:nvPr>
        </p:nvSpPr>
        <p:spPr>
          <a:xfrm>
            <a:off x="1042988" y="1268415"/>
            <a:ext cx="7643812" cy="5184775"/>
          </a:xfrm>
        </p:spPr>
        <p:txBody>
          <a:bodyPr rtlCol="0">
            <a:normAutofit/>
          </a:bodyPr>
          <a:lstStyle/>
          <a:p>
            <a:pPr lvl="0"/>
            <a:endParaRPr lang="zh-CN" altLang="en-US" noProof="0"/>
          </a:p>
        </p:txBody>
      </p:sp>
      <p:sp>
        <p:nvSpPr>
          <p:cNvPr id="4" name="页脚占位符 3"/>
          <p:cNvSpPr>
            <a:spLocks noGrp="1"/>
          </p:cNvSpPr>
          <p:nvPr>
            <p:ph type="ftr" sz="quarter" idx="10"/>
          </p:nvPr>
        </p:nvSpPr>
        <p:spPr>
          <a:xfrm>
            <a:off x="3049588" y="6572250"/>
            <a:ext cx="2895600" cy="20796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5" name="日期占位符 5"/>
          <p:cNvSpPr>
            <a:spLocks noGrp="1"/>
          </p:cNvSpPr>
          <p:nvPr>
            <p:ph type="dt" sz="half" idx="11"/>
          </p:nvPr>
        </p:nvSpPr>
        <p:spPr>
          <a:xfrm>
            <a:off x="179388" y="6243638"/>
            <a:ext cx="2133600" cy="2159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6" name="灯片编号占位符 4"/>
          <p:cNvSpPr>
            <a:spLocks noGrp="1"/>
          </p:cNvSpPr>
          <p:nvPr>
            <p:ph type="sldNum" sz="quarter" idx="12"/>
          </p:nvPr>
        </p:nvSpPr>
        <p:spPr>
          <a:xfrm>
            <a:off x="4046538" y="6464300"/>
            <a:ext cx="658812" cy="215900"/>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panose="020B0503020102020204" pitchFamily="34" charset="0"/>
                <a:ea typeface="黑体" panose="02010609060101010101" pitchFamily="49" charset="-122"/>
              </a:defRPr>
            </a:lvl1pPr>
          </a:lstStyle>
          <a:p>
            <a:pPr>
              <a:defRPr/>
            </a:pPr>
            <a:fld id="{55F2947E-8FAF-5749-9B14-87DE1072403B}" type="slidenum">
              <a:rPr lang="en-US" altLang="zh-CN"/>
              <a:pPr>
                <a:defRPr/>
              </a:pPr>
              <a:t>‹#›</a:t>
            </a:fld>
            <a:endParaRPr lang="en-US" altLang="zh-CN"/>
          </a:p>
        </p:txBody>
      </p:sp>
    </p:spTree>
    <p:extLst>
      <p:ext uri="{BB962C8B-B14F-4D97-AF65-F5344CB8AC3E}">
        <p14:creationId xmlns:p14="http://schemas.microsoft.com/office/powerpoint/2010/main" val="1241531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文本框 4"/>
          <p:cNvSpPr txBox="1"/>
          <p:nvPr userDrawn="1"/>
        </p:nvSpPr>
        <p:spPr>
          <a:xfrm>
            <a:off x="0" y="6532563"/>
            <a:ext cx="9144000" cy="161925"/>
          </a:xfrm>
          <a:prstGeom prst="rect">
            <a:avLst/>
          </a:prstGeom>
          <a:noFill/>
        </p:spPr>
        <p:txBody>
          <a:bodyPr>
            <a:spAutoFit/>
          </a:bodyPr>
          <a:lstStyle/>
          <a:p>
            <a:pPr algn="ctr" eaLnBrk="1" fontAlgn="auto" hangingPunct="1">
              <a:spcBef>
                <a:spcPts val="0"/>
              </a:spcBef>
              <a:spcAft>
                <a:spcPts val="0"/>
              </a:spcAft>
              <a:defRPr/>
            </a:pPr>
            <a:r>
              <a:rPr lang="en-US" altLang="zh-CN" sz="450" dirty="0">
                <a:latin typeface="Arial"/>
                <a:ea typeface="+mn-ea"/>
                <a:cs typeface="Arial"/>
              </a:rPr>
              <a:t>© ZTE Corporation. All rights reserved.</a:t>
            </a:r>
            <a:endParaRPr kumimoji="1" lang="zh-CN" altLang="en-US" sz="450" dirty="0">
              <a:latin typeface="Arial"/>
              <a:ea typeface="+mn-ea"/>
              <a:cs typeface="Arial"/>
            </a:endParaRPr>
          </a:p>
        </p:txBody>
      </p:sp>
      <p:pic>
        <p:nvPicPr>
          <p:cNvPr id="3"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688975"/>
            <a:ext cx="2600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6"/>
          <p:cNvSpPr txBox="1">
            <a:spLocks noChangeArrowheads="1"/>
          </p:cNvSpPr>
          <p:nvPr userDrawn="1"/>
        </p:nvSpPr>
        <p:spPr bwMode="auto">
          <a:xfrm>
            <a:off x="4368800" y="3216275"/>
            <a:ext cx="2451100" cy="706438"/>
          </a:xfrm>
          <a:prstGeom prst="rect">
            <a:avLst/>
          </a:prstGeom>
          <a:noFill/>
          <a:ln>
            <a:noFill/>
          </a:ln>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4000" b="1">
                <a:solidFill>
                  <a:srgbClr val="626571"/>
                </a:solidFill>
                <a:ea typeface="黑体" charset="-122"/>
                <a:cs typeface="Arial" charset="0"/>
              </a:rPr>
              <a:t>感 谢</a:t>
            </a:r>
            <a:r>
              <a:rPr kumimoji="1" lang="en-US" altLang="zh-CN" sz="4000" b="1">
                <a:solidFill>
                  <a:srgbClr val="626571"/>
                </a:solidFill>
                <a:ea typeface="黑体" charset="-122"/>
                <a:cs typeface="Arial" charset="0"/>
              </a:rPr>
              <a:t>!</a:t>
            </a:r>
            <a:endParaRPr kumimoji="1" lang="zh-CN" altLang="en-US" sz="4000" b="1">
              <a:solidFill>
                <a:srgbClr val="626571"/>
              </a:solidFill>
              <a:ea typeface="黑体" charset="-122"/>
              <a:cs typeface="Arial" charset="0"/>
            </a:endParaRPr>
          </a:p>
        </p:txBody>
      </p:sp>
    </p:spTree>
    <p:extLst>
      <p:ext uri="{BB962C8B-B14F-4D97-AF65-F5344CB8AC3E}">
        <p14:creationId xmlns:p14="http://schemas.microsoft.com/office/powerpoint/2010/main" val="146142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9144000" y="3521075"/>
            <a:ext cx="1360488" cy="1017588"/>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Bold</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32-36pt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b="1"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Subtitle: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Arial</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24pt</a:t>
            </a:r>
          </a:p>
          <a:p>
            <a:pPr eaLnBrk="1" hangingPunct="1">
              <a:defRPr/>
            </a:pPr>
            <a:r>
              <a:rPr lang="en-US" altLang="zh-CN" sz="700" i="1" noProof="1">
                <a:solidFill>
                  <a:schemeClr val="bg1"/>
                </a:solidFill>
                <a:ea typeface="黑体" pitchFamily="49" charset="-122"/>
                <a:cs typeface="Arial" pitchFamily="34" charset="0"/>
              </a:rPr>
              <a:t>Color: The theme gray</a:t>
            </a:r>
            <a:endParaRPr lang="en-US" altLang="ja-JP" sz="700" i="1" noProof="1">
              <a:solidFill>
                <a:schemeClr val="bg1"/>
              </a:solidFill>
              <a:ea typeface="黑体" pitchFamily="49" charset="-122"/>
              <a:cs typeface="Arial" pitchFamily="34" charset="0"/>
            </a:endParaRPr>
          </a:p>
        </p:txBody>
      </p:sp>
      <p:pic>
        <p:nvPicPr>
          <p:cNvPr id="5"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35900" y="412750"/>
            <a:ext cx="9763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685800" y="1434586"/>
            <a:ext cx="7772400" cy="1470025"/>
          </a:xfrm>
        </p:spPr>
        <p:txBody>
          <a:bodyPr>
            <a:normAutofit/>
          </a:bodyPr>
          <a:lstStyle>
            <a:lvl1pPr algn="ctr">
              <a:defRPr sz="3600" b="1" i="0">
                <a:solidFill>
                  <a:srgbClr val="005BAA"/>
                </a:solidFill>
                <a:latin typeface="Arial"/>
                <a:ea typeface="微软雅黑"/>
                <a:cs typeface="Arial"/>
              </a:defRPr>
            </a:lvl1pPr>
          </a:lstStyle>
          <a:p>
            <a:r>
              <a:rPr lang="zh-CN" altLang="en-US" dirty="0"/>
              <a:t>单击此处编辑母版标题样式</a:t>
            </a:r>
          </a:p>
        </p:txBody>
      </p:sp>
      <p:sp>
        <p:nvSpPr>
          <p:cNvPr id="9" name="副标题 2"/>
          <p:cNvSpPr>
            <a:spLocks noGrp="1"/>
          </p:cNvSpPr>
          <p:nvPr>
            <p:ph type="subTitle" idx="1"/>
          </p:nvPr>
        </p:nvSpPr>
        <p:spPr>
          <a:xfrm>
            <a:off x="1371600" y="2699344"/>
            <a:ext cx="6400800" cy="1752600"/>
          </a:xfrm>
        </p:spPr>
        <p:txBody>
          <a:bodyPr>
            <a:normAutofit/>
          </a:bodyPr>
          <a:lstStyle>
            <a:lvl1pPr marL="0" indent="0" algn="ctr">
              <a:buNone/>
              <a:defRPr sz="2400">
                <a:solidFill>
                  <a:srgbClr val="8C8C8C"/>
                </a:solidFill>
                <a:ea typeface="微软雅黑"/>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449505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58612" y="619256"/>
            <a:ext cx="4528051" cy="1143000"/>
          </a:xfrm>
        </p:spPr>
        <p:txBody>
          <a:body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1758612" y="2002453"/>
            <a:ext cx="7062787" cy="4197351"/>
          </a:xfrm>
        </p:spPr>
        <p:txBody>
          <a:bodyPr>
            <a:normAutofit/>
          </a:bodyPr>
          <a:lstStyle>
            <a:lvl1pPr marL="0" indent="0">
              <a:buNone/>
              <a:defRPr sz="2400"/>
            </a:lvl1p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777488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 7"/>
          <p:cNvGrpSpPr>
            <a:grpSpLocks/>
          </p:cNvGrpSpPr>
          <p:nvPr userDrawn="1"/>
        </p:nvGrpSpPr>
        <p:grpSpPr bwMode="auto">
          <a:xfrm>
            <a:off x="9282113" y="4705350"/>
            <a:ext cx="935037" cy="1736725"/>
            <a:chOff x="9286278" y="1725515"/>
            <a:chExt cx="935158" cy="1301749"/>
          </a:xfrm>
        </p:grpSpPr>
        <p:grpSp>
          <p:nvGrpSpPr>
            <p:cNvPr id="5" name="组 9"/>
            <p:cNvGrpSpPr>
              <a:grpSpLocks/>
            </p:cNvGrpSpPr>
            <p:nvPr userDrawn="1"/>
          </p:nvGrpSpPr>
          <p:grpSpPr bwMode="auto">
            <a:xfrm>
              <a:off x="9286278" y="1725515"/>
              <a:ext cx="795440" cy="261777"/>
              <a:chOff x="9286278" y="1725515"/>
              <a:chExt cx="795440" cy="261777"/>
            </a:xfrm>
          </p:grpSpPr>
          <p:sp>
            <p:nvSpPr>
              <p:cNvPr id="16" name="矩形 14"/>
              <p:cNvSpPr/>
              <p:nvPr userDrawn="1"/>
            </p:nvSpPr>
            <p:spPr>
              <a:xfrm>
                <a:off x="9286278" y="1725515"/>
                <a:ext cx="254033" cy="254638"/>
              </a:xfrm>
              <a:prstGeom prst="rect">
                <a:avLst/>
              </a:prstGeom>
              <a:solidFill>
                <a:srgbClr val="005B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7" name="文本框 21"/>
              <p:cNvSpPr txBox="1"/>
              <p:nvPr userDrawn="1"/>
            </p:nvSpPr>
            <p:spPr>
              <a:xfrm>
                <a:off x="9503793" y="1756452"/>
                <a:ext cx="577925" cy="230840"/>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G91, B170</a:t>
                </a:r>
                <a:endParaRPr kumimoji="1" lang="zh-CN" altLang="en-US" sz="700" i="1">
                  <a:solidFill>
                    <a:schemeClr val="bg1"/>
                  </a:solidFill>
                  <a:latin typeface="Times"/>
                  <a:ea typeface="Times"/>
                  <a:cs typeface="Times"/>
                </a:endParaRPr>
              </a:p>
            </p:txBody>
          </p:sp>
        </p:grpSp>
        <p:grpSp>
          <p:nvGrpSpPr>
            <p:cNvPr id="6" name="组 10"/>
            <p:cNvGrpSpPr>
              <a:grpSpLocks/>
            </p:cNvGrpSpPr>
            <p:nvPr userDrawn="1"/>
          </p:nvGrpSpPr>
          <p:grpSpPr bwMode="auto">
            <a:xfrm>
              <a:off x="9286278" y="2062257"/>
              <a:ext cx="935158" cy="254638"/>
              <a:chOff x="9286278" y="2062257"/>
              <a:chExt cx="935158" cy="254638"/>
            </a:xfrm>
          </p:grpSpPr>
          <p:sp>
            <p:nvSpPr>
              <p:cNvPr id="13" name="矩形 12"/>
              <p:cNvSpPr/>
              <p:nvPr userDrawn="1"/>
            </p:nvSpPr>
            <p:spPr>
              <a:xfrm>
                <a:off x="9286278" y="2062257"/>
                <a:ext cx="254033" cy="254638"/>
              </a:xfrm>
              <a:prstGeom prst="rect">
                <a:avLst/>
              </a:prstGeom>
              <a:solidFill>
                <a:srgbClr val="0089C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5" name="文本框 19"/>
              <p:cNvSpPr txBox="1"/>
              <p:nvPr userDrawn="1"/>
            </p:nvSpPr>
            <p:spPr>
              <a:xfrm>
                <a:off x="9503793" y="209319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G137, B207</a:t>
                </a:r>
                <a:endParaRPr kumimoji="1" lang="zh-CN" altLang="en-US" sz="700" i="1">
                  <a:solidFill>
                    <a:schemeClr val="bg1"/>
                  </a:solidFill>
                  <a:latin typeface="Times"/>
                  <a:ea typeface="Times"/>
                  <a:cs typeface="Times"/>
                </a:endParaRPr>
              </a:p>
            </p:txBody>
          </p:sp>
        </p:grpSp>
        <p:grpSp>
          <p:nvGrpSpPr>
            <p:cNvPr id="7" name="组 12"/>
            <p:cNvGrpSpPr>
              <a:grpSpLocks/>
            </p:cNvGrpSpPr>
            <p:nvPr userDrawn="1"/>
          </p:nvGrpSpPr>
          <p:grpSpPr bwMode="auto">
            <a:xfrm>
              <a:off x="9286278" y="2412087"/>
              <a:ext cx="935158" cy="253448"/>
              <a:chOff x="9286278" y="2412087"/>
              <a:chExt cx="935158" cy="253448"/>
            </a:xfrm>
          </p:grpSpPr>
          <p:sp>
            <p:nvSpPr>
              <p:cNvPr id="11" name="矩形 10"/>
              <p:cNvSpPr/>
              <p:nvPr userDrawn="1"/>
            </p:nvSpPr>
            <p:spPr>
              <a:xfrm>
                <a:off x="9286278" y="2412087"/>
                <a:ext cx="254033" cy="253448"/>
              </a:xfrm>
              <a:prstGeom prst="rect">
                <a:avLst/>
              </a:prstGeom>
              <a:solidFill>
                <a:srgbClr val="00AE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2" name="文本框 17"/>
              <p:cNvSpPr txBox="1"/>
              <p:nvPr userDrawn="1"/>
            </p:nvSpPr>
            <p:spPr>
              <a:xfrm>
                <a:off x="9503793" y="244302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G174, B239</a:t>
                </a:r>
                <a:endParaRPr kumimoji="1" lang="zh-CN" altLang="en-US" sz="700" i="1">
                  <a:solidFill>
                    <a:schemeClr val="bg1"/>
                  </a:solidFill>
                  <a:latin typeface="Times"/>
                  <a:ea typeface="Times"/>
                  <a:cs typeface="Times"/>
                </a:endParaRPr>
              </a:p>
            </p:txBody>
          </p:sp>
        </p:grpSp>
        <p:sp>
          <p:nvSpPr>
            <p:cNvPr id="8" name="矩形 8"/>
            <p:cNvSpPr/>
            <p:nvPr userDrawn="1"/>
          </p:nvSpPr>
          <p:spPr>
            <a:xfrm>
              <a:off x="9286278" y="2772626"/>
              <a:ext cx="254033" cy="254638"/>
            </a:xfrm>
            <a:prstGeom prst="rect">
              <a:avLst/>
            </a:prstGeom>
            <a:solidFill>
              <a:srgbClr val="00ABB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 name="文本框 15"/>
            <p:cNvSpPr txBox="1"/>
            <p:nvPr userDrawn="1"/>
          </p:nvSpPr>
          <p:spPr>
            <a:xfrm>
              <a:off x="9503793" y="2803563"/>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G171, B189</a:t>
              </a:r>
              <a:endParaRPr kumimoji="1" lang="zh-CN" altLang="en-US" sz="700" i="1">
                <a:solidFill>
                  <a:schemeClr val="bg1"/>
                </a:solidFill>
                <a:latin typeface="Times"/>
                <a:ea typeface="Times"/>
                <a:cs typeface="Times"/>
              </a:endParaRPr>
            </a:p>
          </p:txBody>
        </p:sp>
      </p:grpSp>
      <p:sp>
        <p:nvSpPr>
          <p:cNvPr id="18" name="Rectangle 8"/>
          <p:cNvSpPr>
            <a:spLocks noChangeArrowheads="1"/>
          </p:cNvSpPr>
          <p:nvPr userDrawn="1"/>
        </p:nvSpPr>
        <p:spPr bwMode="auto">
          <a:xfrm>
            <a:off x="9150350" y="3186113"/>
            <a:ext cx="1360488" cy="1016000"/>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30-32pt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Text </a:t>
            </a:r>
            <a:r>
              <a:rPr lang="en-US" altLang="ja-JP" sz="700" b="1" noProof="1">
                <a:solidFill>
                  <a:schemeClr val="bg1"/>
                </a:solidFill>
                <a:ea typeface="黑体" pitchFamily="49" charset="-122"/>
                <a:cs typeface="Arial" pitchFamily="34" charset="0"/>
              </a:rPr>
              <a:t>(1-5</a:t>
            </a:r>
            <a:r>
              <a:rPr lang="en-US" altLang="zh-CN" sz="700" b="1" noProof="1">
                <a:solidFill>
                  <a:schemeClr val="bg1"/>
                </a:solidFill>
                <a:ea typeface="黑体" pitchFamily="49" charset="-122"/>
                <a:cs typeface="Arial" pitchFamily="34" charset="0"/>
              </a:rPr>
              <a:t> Level</a:t>
            </a:r>
            <a:r>
              <a:rPr lang="en-US" altLang="ja-JP" sz="700" b="1" noProof="1">
                <a:solidFill>
                  <a:schemeClr val="bg1"/>
                </a:solidFill>
                <a:ea typeface="黑体" pitchFamily="49" charset="-122"/>
                <a:cs typeface="Arial" pitchFamily="34" charset="0"/>
              </a:rPr>
              <a:t>):</a:t>
            </a:r>
          </a:p>
          <a:p>
            <a:pPr eaLnBrk="1" hangingPunct="1">
              <a:defRPr/>
            </a:pPr>
            <a:r>
              <a:rPr lang="en-US" altLang="zh-CN" sz="700" i="1" noProof="1">
                <a:solidFill>
                  <a:schemeClr val="bg1"/>
                </a:solidFill>
                <a:ea typeface="黑体" pitchFamily="49" charset="-122"/>
                <a:cs typeface="Arial" pitchFamily="34" charset="0"/>
              </a:rPr>
              <a:t>Type：Arial</a:t>
            </a:r>
            <a:endParaRPr lang="en-US" altLang="ja-JP" sz="700" i="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Size：28~</a:t>
            </a:r>
            <a:r>
              <a:rPr lang="en-US" altLang="ja-JP" sz="700" i="1" noProof="1">
                <a:solidFill>
                  <a:schemeClr val="bg1"/>
                </a:solidFill>
                <a:ea typeface="黑体" pitchFamily="49" charset="-122"/>
                <a:cs typeface="Arial" pitchFamily="34" charset="0"/>
              </a:rPr>
              <a:t>12pt</a:t>
            </a:r>
          </a:p>
          <a:p>
            <a:pPr eaLnBrk="1" hangingPunct="1">
              <a:defRPr/>
            </a:pPr>
            <a:r>
              <a:rPr lang="en-US" altLang="zh-CN" sz="700" i="1" noProof="1">
                <a:solidFill>
                  <a:schemeClr val="bg1"/>
                </a:solidFill>
                <a:ea typeface="黑体" pitchFamily="49" charset="-122"/>
                <a:cs typeface="Arial" pitchFamily="34" charset="0"/>
              </a:rPr>
              <a:t>Color：Black</a:t>
            </a:r>
            <a:endParaRPr lang="en-US" altLang="ja-JP" sz="700" i="1" noProof="1">
              <a:solidFill>
                <a:schemeClr val="bg1"/>
              </a:solidFill>
              <a:ea typeface="黑体" pitchFamily="49" charset="-122"/>
              <a:cs typeface="Arial" pitchFamily="34" charset="0"/>
            </a:endParaRPr>
          </a:p>
        </p:txBody>
      </p:sp>
      <p:pic>
        <p:nvPicPr>
          <p:cNvPr id="19" name="图片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6688" y="6553200"/>
            <a:ext cx="5048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4"/>
          <p:cNvSpPr txBox="1">
            <a:spLocks noChangeArrowheads="1"/>
          </p:cNvSpPr>
          <p:nvPr userDrawn="1"/>
        </p:nvSpPr>
        <p:spPr bwMode="auto">
          <a:xfrm>
            <a:off x="7623175" y="6535738"/>
            <a:ext cx="1490663" cy="18415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en-US" altLang="zh-CN" sz="600">
                <a:ea typeface="黑体" pitchFamily="49" charset="-122"/>
                <a:cs typeface="Arial" pitchFamily="34" charset="0"/>
              </a:rPr>
              <a:t>© ZTE Corporation. All rights reserved.</a:t>
            </a:r>
            <a:endParaRPr kumimoji="1" lang="zh-CN" altLang="en-US" sz="600">
              <a:ea typeface="黑体" pitchFamily="49" charset="-122"/>
              <a:cs typeface="Arial" pitchFamily="34" charset="0"/>
            </a:endParaRPr>
          </a:p>
        </p:txBody>
      </p:sp>
      <p:sp>
        <p:nvSpPr>
          <p:cNvPr id="9" name="文本占位符 2"/>
          <p:cNvSpPr>
            <a:spLocks noGrp="1"/>
          </p:cNvSpPr>
          <p:nvPr>
            <p:ph idx="1"/>
          </p:nvPr>
        </p:nvSpPr>
        <p:spPr>
          <a:xfrm>
            <a:off x="457200" y="1600201"/>
            <a:ext cx="8229600" cy="4525963"/>
          </a:xfrm>
          <a:prstGeom prst="rect">
            <a:avLst/>
          </a:prstGeom>
        </p:spPr>
        <p:txBody>
          <a:bodyPr rtlCol="0">
            <a:normAutofit/>
          </a:bodyPr>
          <a:lstStyle>
            <a:lvl1pPr>
              <a:defRPr sz="2800"/>
            </a:lvl1pPr>
            <a:lvl2pPr>
              <a:defRPr sz="2400"/>
            </a:lvl2pPr>
            <a:lvl3pPr>
              <a:defRPr sz="2000"/>
            </a:lvl3pPr>
            <a:lvl4pPr>
              <a:defRPr sz="1600"/>
            </a:lvl4pPr>
            <a:lvl5pPr>
              <a:defRPr sz="12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3"/>
          <p:cNvSpPr>
            <a:spLocks noGrp="1"/>
          </p:cNvSpPr>
          <p:nvPr>
            <p:ph type="title"/>
          </p:nvPr>
        </p:nvSpPr>
        <p:spPr/>
        <p:txBody>
          <a:bodyPr/>
          <a:lstStyle>
            <a:lvl1pPr>
              <a:defRPr>
                <a:effectLst>
                  <a:glow rad="228600">
                    <a:schemeClr val="accent5">
                      <a:satMod val="175000"/>
                      <a:alpha val="40000"/>
                    </a:schemeClr>
                  </a:glow>
                </a:effectLst>
              </a:defRPr>
            </a:lvl1pPr>
          </a:lstStyle>
          <a:p>
            <a:r>
              <a:rPr lang="zh-CN" altLang="en-US" dirty="0"/>
              <a:t>单击此处编辑母版标题样式</a:t>
            </a:r>
          </a:p>
        </p:txBody>
      </p:sp>
      <p:sp>
        <p:nvSpPr>
          <p:cNvPr id="21" name="灯片编号占位符 4"/>
          <p:cNvSpPr>
            <a:spLocks noGrp="1"/>
          </p:cNvSpPr>
          <p:nvPr>
            <p:ph type="sldNum" sz="quarter" idx="10"/>
          </p:nvPr>
        </p:nvSpPr>
        <p:spPr>
          <a:xfrm>
            <a:off x="3894138" y="6438900"/>
            <a:ext cx="1668462" cy="341313"/>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charset="0"/>
                <a:ea typeface="黑体" charset="-122"/>
              </a:defRPr>
            </a:lvl1pPr>
          </a:lstStyle>
          <a:p>
            <a:r>
              <a:rPr lang="zh-CN" altLang="en-US"/>
              <a:t>第</a:t>
            </a:r>
            <a:fld id="{A14EB8FB-D1C2-8548-92B9-4C737C3F7CB4}" type="slidenum">
              <a:rPr lang="en-US" altLang="zh-CN"/>
              <a:pPr/>
              <a:t>‹#›</a:t>
            </a:fld>
            <a:r>
              <a:rPr lang="zh-CN" altLang="en-US"/>
              <a:t>页</a:t>
            </a:r>
            <a:endParaRPr lang="en-US" altLang="zh-CN"/>
          </a:p>
        </p:txBody>
      </p:sp>
    </p:spTree>
    <p:extLst>
      <p:ext uri="{BB962C8B-B14F-4D97-AF65-F5344CB8AC3E}">
        <p14:creationId xmlns:p14="http://schemas.microsoft.com/office/powerpoint/2010/main" val="196432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F54D58B1-AFD8-5E47-A601-937A65E8FAE5}" type="slidenum">
              <a:rPr lang="zh-CN" altLang="en-US"/>
              <a:pPr>
                <a:defRPr/>
              </a:pPr>
              <a:t>‹#›</a:t>
            </a:fld>
            <a:endParaRPr lang="zh-CN" altLang="en-US"/>
          </a:p>
        </p:txBody>
      </p:sp>
    </p:spTree>
    <p:extLst>
      <p:ext uri="{BB962C8B-B14F-4D97-AF65-F5344CB8AC3E}">
        <p14:creationId xmlns:p14="http://schemas.microsoft.com/office/powerpoint/2010/main" val="1472197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352426"/>
            <a:ext cx="8496300" cy="647700"/>
          </a:xfrm>
        </p:spPr>
        <p:txBody>
          <a:bodyPr/>
          <a:lstStyle/>
          <a:p>
            <a:r>
              <a:rPr lang="zh-CN" altLang="en-US"/>
              <a:t>单击此处编辑母版标题样式</a:t>
            </a:r>
          </a:p>
        </p:txBody>
      </p:sp>
      <p:sp>
        <p:nvSpPr>
          <p:cNvPr id="3" name="表格占位符 2"/>
          <p:cNvSpPr>
            <a:spLocks noGrp="1"/>
          </p:cNvSpPr>
          <p:nvPr>
            <p:ph type="tbl" idx="1"/>
          </p:nvPr>
        </p:nvSpPr>
        <p:spPr>
          <a:xfrm>
            <a:off x="1042988" y="1268414"/>
            <a:ext cx="7643812" cy="5184775"/>
          </a:xfrm>
        </p:spPr>
        <p:txBody>
          <a:bodyPr rtlCol="0">
            <a:normAutofit/>
          </a:bodyPr>
          <a:lstStyle/>
          <a:p>
            <a:pPr lvl="0"/>
            <a:endParaRPr lang="zh-CN" altLang="en-US" noProof="0"/>
          </a:p>
        </p:txBody>
      </p:sp>
      <p:sp>
        <p:nvSpPr>
          <p:cNvPr id="4" name="页脚占位符 3"/>
          <p:cNvSpPr>
            <a:spLocks noGrp="1"/>
          </p:cNvSpPr>
          <p:nvPr>
            <p:ph type="ftr" sz="quarter" idx="10"/>
          </p:nvPr>
        </p:nvSpPr>
        <p:spPr>
          <a:xfrm>
            <a:off x="3049588" y="6572250"/>
            <a:ext cx="2895600" cy="20796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5" name="日期占位符 5"/>
          <p:cNvSpPr>
            <a:spLocks noGrp="1"/>
          </p:cNvSpPr>
          <p:nvPr>
            <p:ph type="dt" sz="half" idx="11"/>
          </p:nvPr>
        </p:nvSpPr>
        <p:spPr>
          <a:xfrm>
            <a:off x="179388" y="6243638"/>
            <a:ext cx="2133600" cy="2159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6" name="灯片编号占位符 4"/>
          <p:cNvSpPr>
            <a:spLocks noGrp="1"/>
          </p:cNvSpPr>
          <p:nvPr>
            <p:ph type="sldNum" sz="quarter" idx="12"/>
          </p:nvPr>
        </p:nvSpPr>
        <p:spPr>
          <a:xfrm>
            <a:off x="4046538" y="6464300"/>
            <a:ext cx="658812" cy="215900"/>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panose="020B0503020102020204" pitchFamily="34" charset="0"/>
                <a:ea typeface="黑体" panose="02010609060101010101" pitchFamily="49" charset="-122"/>
              </a:defRPr>
            </a:lvl1pPr>
          </a:lstStyle>
          <a:p>
            <a:pPr>
              <a:defRPr/>
            </a:pPr>
            <a:fld id="{D2923649-9FCC-7842-B9F5-B986549E4D1A}" type="slidenum">
              <a:rPr lang="en-US" altLang="zh-CN"/>
              <a:pPr>
                <a:defRPr/>
              </a:pPr>
              <a:t>‹#›</a:t>
            </a:fld>
            <a:endParaRPr lang="en-US" altLang="zh-CN"/>
          </a:p>
        </p:txBody>
      </p:sp>
    </p:spTree>
    <p:extLst>
      <p:ext uri="{BB962C8B-B14F-4D97-AF65-F5344CB8AC3E}">
        <p14:creationId xmlns:p14="http://schemas.microsoft.com/office/powerpoint/2010/main" val="1138959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文本框 4"/>
          <p:cNvSpPr txBox="1"/>
          <p:nvPr userDrawn="1"/>
        </p:nvSpPr>
        <p:spPr>
          <a:xfrm>
            <a:off x="0" y="6532563"/>
            <a:ext cx="9144000" cy="161925"/>
          </a:xfrm>
          <a:prstGeom prst="rect">
            <a:avLst/>
          </a:prstGeom>
          <a:noFill/>
        </p:spPr>
        <p:txBody>
          <a:bodyPr>
            <a:spAutoFit/>
          </a:bodyPr>
          <a:lstStyle/>
          <a:p>
            <a:pPr algn="ctr" eaLnBrk="1" fontAlgn="auto" hangingPunct="1">
              <a:spcBef>
                <a:spcPts val="0"/>
              </a:spcBef>
              <a:spcAft>
                <a:spcPts val="0"/>
              </a:spcAft>
              <a:defRPr/>
            </a:pPr>
            <a:r>
              <a:rPr lang="en-US" altLang="zh-CN" sz="450" dirty="0">
                <a:latin typeface="Arial"/>
                <a:ea typeface="+mn-ea"/>
                <a:cs typeface="Arial"/>
              </a:rPr>
              <a:t>© ZTE Corporation. All rights reserved.</a:t>
            </a:r>
            <a:endParaRPr kumimoji="1" lang="zh-CN" altLang="en-US" sz="450" dirty="0">
              <a:latin typeface="Arial"/>
              <a:ea typeface="+mn-ea"/>
              <a:cs typeface="Arial"/>
            </a:endParaRPr>
          </a:p>
        </p:txBody>
      </p:sp>
      <p:pic>
        <p:nvPicPr>
          <p:cNvPr id="3"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688975"/>
            <a:ext cx="2600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6"/>
          <p:cNvSpPr txBox="1">
            <a:spLocks noChangeArrowheads="1"/>
          </p:cNvSpPr>
          <p:nvPr userDrawn="1"/>
        </p:nvSpPr>
        <p:spPr bwMode="auto">
          <a:xfrm>
            <a:off x="4368800" y="3216275"/>
            <a:ext cx="2451100" cy="706438"/>
          </a:xfrm>
          <a:prstGeom prst="rect">
            <a:avLst/>
          </a:prstGeom>
          <a:noFill/>
          <a:ln>
            <a:noFill/>
          </a:ln>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4000" b="1">
                <a:solidFill>
                  <a:srgbClr val="626571"/>
                </a:solidFill>
                <a:ea typeface="黑体" charset="-122"/>
                <a:cs typeface="Arial" charset="0"/>
              </a:rPr>
              <a:t>感 谢</a:t>
            </a:r>
            <a:r>
              <a:rPr kumimoji="1" lang="en-US" altLang="zh-CN" sz="4000" b="1">
                <a:solidFill>
                  <a:srgbClr val="626571"/>
                </a:solidFill>
                <a:ea typeface="黑体" charset="-122"/>
                <a:cs typeface="Arial" charset="0"/>
              </a:rPr>
              <a:t>!</a:t>
            </a:r>
            <a:endParaRPr kumimoji="1" lang="zh-CN" altLang="en-US" sz="4000" b="1">
              <a:solidFill>
                <a:srgbClr val="626571"/>
              </a:solidFill>
              <a:ea typeface="黑体" charset="-122"/>
              <a:cs typeface="Arial" charset="0"/>
            </a:endParaRPr>
          </a:p>
        </p:txBody>
      </p:sp>
    </p:spTree>
    <p:extLst>
      <p:ext uri="{BB962C8B-B14F-4D97-AF65-F5344CB8AC3E}">
        <p14:creationId xmlns:p14="http://schemas.microsoft.com/office/powerpoint/2010/main" val="197055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AB54579-6B9D-1F42-8765-41E5738DE5C8}" type="datetimeFigureOut">
              <a:rPr lang="zh-CN" altLang="en-US"/>
              <a:pPr>
                <a:defRPr/>
              </a:pPr>
              <a:t>2017/6/27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E307C2-B956-DD48-96C9-EC12F8D68E0C}" type="slidenum">
              <a:rPr lang="zh-CN" altLang="en-US"/>
              <a:pPr>
                <a:defRPr/>
              </a:pPr>
              <a:t>‹#›</a:t>
            </a:fld>
            <a:endParaRPr lang="zh-CN" altLang="en-US"/>
          </a:p>
        </p:txBody>
      </p:sp>
    </p:spTree>
    <p:extLst>
      <p:ext uri="{BB962C8B-B14F-4D97-AF65-F5344CB8AC3E}">
        <p14:creationId xmlns:p14="http://schemas.microsoft.com/office/powerpoint/2010/main" val="77268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A4EDF9F-5F5F-4C41-A1C1-127C9C36A33E}" type="datetimeFigureOut">
              <a:rPr lang="zh-CN" altLang="en-US"/>
              <a:pPr>
                <a:defRPr/>
              </a:pPr>
              <a:t>2017/6/27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7FB1931-E2F4-8641-A3CA-1E1CCE02FF92}" type="slidenum">
              <a:rPr lang="zh-CN" altLang="en-US"/>
              <a:pPr>
                <a:defRPr/>
              </a:pPr>
              <a:t>‹#›</a:t>
            </a:fld>
            <a:endParaRPr lang="zh-CN" altLang="en-US"/>
          </a:p>
        </p:txBody>
      </p:sp>
    </p:spTree>
    <p:extLst>
      <p:ext uri="{BB962C8B-B14F-4D97-AF65-F5344CB8AC3E}">
        <p14:creationId xmlns:p14="http://schemas.microsoft.com/office/powerpoint/2010/main" val="1567674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B8A85DE-0B13-B240-BFD4-465D91EA3A13}" type="datetimeFigureOut">
              <a:rPr lang="zh-CN" altLang="en-US"/>
              <a:pPr>
                <a:defRPr/>
              </a:pPr>
              <a:t>2017/6/27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EA7E3CD-A4A0-3C41-B8D0-79DEF8CEA21E}" type="slidenum">
              <a:rPr lang="zh-CN" altLang="en-US"/>
              <a:pPr>
                <a:defRPr/>
              </a:pPr>
              <a:t>‹#›</a:t>
            </a:fld>
            <a:endParaRPr lang="zh-CN" altLang="en-US"/>
          </a:p>
        </p:txBody>
      </p:sp>
    </p:spTree>
    <p:extLst>
      <p:ext uri="{BB962C8B-B14F-4D97-AF65-F5344CB8AC3E}">
        <p14:creationId xmlns:p14="http://schemas.microsoft.com/office/powerpoint/2010/main" val="425011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636F5CE-994F-CC46-B62A-DF44EAA453FF}" type="datetimeFigureOut">
              <a:rPr lang="zh-CN" altLang="en-US"/>
              <a:pPr>
                <a:defRPr/>
              </a:pPr>
              <a:t>2017/6/27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BDC52B-F83C-3D43-B8B6-E51F571ABE56}" type="slidenum">
              <a:rPr lang="zh-CN" altLang="en-US"/>
              <a:pPr>
                <a:defRPr/>
              </a:pPr>
              <a:t>‹#›</a:t>
            </a:fld>
            <a:endParaRPr lang="zh-CN" altLang="en-US"/>
          </a:p>
        </p:txBody>
      </p:sp>
    </p:spTree>
    <p:extLst>
      <p:ext uri="{BB962C8B-B14F-4D97-AF65-F5344CB8AC3E}">
        <p14:creationId xmlns:p14="http://schemas.microsoft.com/office/powerpoint/2010/main" val="629636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47849135-E62C-F14F-BDF1-0440B75E0DBA}" type="datetimeFigureOut">
              <a:rPr lang="zh-CN" altLang="en-US"/>
              <a:pPr>
                <a:defRPr/>
              </a:pPr>
              <a:t>2017/6/27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C9B21B8-A909-4545-9E43-202F258D16CA}" type="slidenum">
              <a:rPr lang="zh-CN" altLang="en-US"/>
              <a:pPr>
                <a:defRPr/>
              </a:pPr>
              <a:t>‹#›</a:t>
            </a:fld>
            <a:endParaRPr lang="zh-CN" altLang="en-US"/>
          </a:p>
        </p:txBody>
      </p:sp>
    </p:spTree>
    <p:extLst>
      <p:ext uri="{BB962C8B-B14F-4D97-AF65-F5344CB8AC3E}">
        <p14:creationId xmlns:p14="http://schemas.microsoft.com/office/powerpoint/2010/main" val="1654306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55FD292-D93F-754C-BB02-53F2C91D1BA7}" type="datetimeFigureOut">
              <a:rPr lang="zh-CN" altLang="en-US"/>
              <a:pPr>
                <a:defRPr/>
              </a:pPr>
              <a:t>2017/6/27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0ADFA0E-F0A1-9141-A01F-F4E571EAEAA1}" type="slidenum">
              <a:rPr lang="zh-CN" altLang="en-US"/>
              <a:pPr>
                <a:defRPr/>
              </a:pPr>
              <a:t>‹#›</a:t>
            </a:fld>
            <a:endParaRPr lang="zh-CN" altLang="en-US"/>
          </a:p>
        </p:txBody>
      </p:sp>
    </p:spTree>
    <p:extLst>
      <p:ext uri="{BB962C8B-B14F-4D97-AF65-F5344CB8AC3E}">
        <p14:creationId xmlns:p14="http://schemas.microsoft.com/office/powerpoint/2010/main" val="4611728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207380B-DB7A-914A-B9E6-A5C80309CBC6}" type="datetimeFigureOut">
              <a:rPr lang="zh-CN" altLang="en-US"/>
              <a:pPr>
                <a:defRPr/>
              </a:pPr>
              <a:t>2017/6/27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973EA1C-1381-0E4E-856C-0BA47401072E}" type="slidenum">
              <a:rPr lang="zh-CN" altLang="en-US"/>
              <a:pPr>
                <a:defRPr/>
              </a:pPr>
              <a:t>‹#›</a:t>
            </a:fld>
            <a:endParaRPr lang="zh-CN" altLang="en-US"/>
          </a:p>
        </p:txBody>
      </p:sp>
    </p:spTree>
    <p:extLst>
      <p:ext uri="{BB962C8B-B14F-4D97-AF65-F5344CB8AC3E}">
        <p14:creationId xmlns:p14="http://schemas.microsoft.com/office/powerpoint/2010/main" val="664044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0741EEC-304D-7A49-9EE9-DF2A9F5A8BEE}" type="datetimeFigureOut">
              <a:rPr lang="zh-CN" altLang="en-US"/>
              <a:pPr>
                <a:defRPr/>
              </a:pPr>
              <a:t>2017/6/27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E7AC10-EFFE-CB42-97F5-B998E97ABC76}" type="slidenum">
              <a:rPr lang="zh-CN" altLang="en-US"/>
              <a:pPr>
                <a:defRPr/>
              </a:pPr>
              <a:t>‹#›</a:t>
            </a:fld>
            <a:endParaRPr lang="zh-CN" altLang="en-US"/>
          </a:p>
        </p:txBody>
      </p:sp>
    </p:spTree>
    <p:extLst>
      <p:ext uri="{BB962C8B-B14F-4D97-AF65-F5344CB8AC3E}">
        <p14:creationId xmlns:p14="http://schemas.microsoft.com/office/powerpoint/2010/main" val="1302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094100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8"/>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1C01943-9B36-244A-9B80-DD52F8EB78DD}" type="datetimeFigureOut">
              <a:rPr lang="zh-CN" altLang="en-US"/>
              <a:pPr>
                <a:defRPr/>
              </a:pPr>
              <a:t>2017/6/27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16EB205-01DD-E64D-8678-180083406B60}" type="slidenum">
              <a:rPr lang="zh-CN" altLang="en-US"/>
              <a:pPr>
                <a:defRPr/>
              </a:pPr>
              <a:t>‹#›</a:t>
            </a:fld>
            <a:endParaRPr lang="zh-CN" altLang="en-US"/>
          </a:p>
        </p:txBody>
      </p:sp>
    </p:spTree>
    <p:extLst>
      <p:ext uri="{BB962C8B-B14F-4D97-AF65-F5344CB8AC3E}">
        <p14:creationId xmlns:p14="http://schemas.microsoft.com/office/powerpoint/2010/main" val="1197415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0EE8EA3-8522-1645-9097-52FEBCAA08FF}" type="datetimeFigureOut">
              <a:rPr lang="zh-CN" altLang="en-US"/>
              <a:pPr>
                <a:defRPr/>
              </a:pPr>
              <a:t>2017/6/27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64B400A-2120-AF4D-A721-689052F2BF8B}" type="slidenum">
              <a:rPr lang="zh-CN" altLang="en-US"/>
              <a:pPr>
                <a:defRPr/>
              </a:pPr>
              <a:t>‹#›</a:t>
            </a:fld>
            <a:endParaRPr lang="zh-CN" altLang="en-US"/>
          </a:p>
        </p:txBody>
      </p:sp>
    </p:spTree>
    <p:extLst>
      <p:ext uri="{BB962C8B-B14F-4D97-AF65-F5344CB8AC3E}">
        <p14:creationId xmlns:p14="http://schemas.microsoft.com/office/powerpoint/2010/main" val="895321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6"/>
            <a:ext cx="1971675"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26"/>
            <a:ext cx="5800725"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E2C2D5A-C911-414C-94B8-D530538652AC}" type="datetimeFigureOut">
              <a:rPr lang="zh-CN" altLang="en-US"/>
              <a:pPr>
                <a:defRPr/>
              </a:pPr>
              <a:t>2017/6/27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32A6DB-98BF-CE4C-815E-9F24C49DE2A9}" type="slidenum">
              <a:rPr lang="zh-CN" altLang="en-US"/>
              <a:pPr>
                <a:defRPr/>
              </a:pPr>
              <a:t>‹#›</a:t>
            </a:fld>
            <a:endParaRPr lang="zh-CN" altLang="en-US"/>
          </a:p>
        </p:txBody>
      </p:sp>
    </p:spTree>
    <p:extLst>
      <p:ext uri="{BB962C8B-B14F-4D97-AF65-F5344CB8AC3E}">
        <p14:creationId xmlns:p14="http://schemas.microsoft.com/office/powerpoint/2010/main" val="248989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5" name="矩形 5"/>
          <p:cNvSpPr/>
          <p:nvPr userDrawn="1"/>
        </p:nvSpPr>
        <p:spPr>
          <a:xfrm>
            <a:off x="-7938" y="-26988"/>
            <a:ext cx="9158288" cy="1009651"/>
          </a:xfrm>
          <a:custGeom>
            <a:avLst/>
            <a:gdLst>
              <a:gd name="connsiteX0" fmla="*/ 0 w 9151888"/>
              <a:gd name="connsiteY0" fmla="*/ 0 h 764704"/>
              <a:gd name="connsiteX1" fmla="*/ 9151888 w 9151888"/>
              <a:gd name="connsiteY1" fmla="*/ 0 h 764704"/>
              <a:gd name="connsiteX2" fmla="*/ 9151888 w 9151888"/>
              <a:gd name="connsiteY2" fmla="*/ 764704 h 764704"/>
              <a:gd name="connsiteX3" fmla="*/ 0 w 9151888"/>
              <a:gd name="connsiteY3" fmla="*/ 764704 h 764704"/>
              <a:gd name="connsiteX4" fmla="*/ 0 w 9151888"/>
              <a:gd name="connsiteY4" fmla="*/ 0 h 764704"/>
              <a:gd name="connsiteX0" fmla="*/ 0 w 9151888"/>
              <a:gd name="connsiteY0" fmla="*/ 0 h 764704"/>
              <a:gd name="connsiteX1" fmla="*/ 9151888 w 9151888"/>
              <a:gd name="connsiteY1" fmla="*/ 0 h 764704"/>
              <a:gd name="connsiteX2" fmla="*/ 9151888 w 9151888"/>
              <a:gd name="connsiteY2" fmla="*/ 764704 h 764704"/>
              <a:gd name="connsiteX3" fmla="*/ 4611638 w 9151888"/>
              <a:gd name="connsiteY3" fmla="*/ 763984 h 764704"/>
              <a:gd name="connsiteX4" fmla="*/ 0 w 9151888"/>
              <a:gd name="connsiteY4" fmla="*/ 764704 h 764704"/>
              <a:gd name="connsiteX5" fmla="*/ 0 w 9151888"/>
              <a:gd name="connsiteY5" fmla="*/ 0 h 764704"/>
              <a:gd name="connsiteX0" fmla="*/ 0 w 9158238"/>
              <a:gd name="connsiteY0" fmla="*/ 0 h 1031404"/>
              <a:gd name="connsiteX1" fmla="*/ 9151888 w 9158238"/>
              <a:gd name="connsiteY1" fmla="*/ 0 h 1031404"/>
              <a:gd name="connsiteX2" fmla="*/ 9158238 w 9158238"/>
              <a:gd name="connsiteY2" fmla="*/ 1031404 h 1031404"/>
              <a:gd name="connsiteX3" fmla="*/ 4611638 w 9158238"/>
              <a:gd name="connsiteY3" fmla="*/ 763984 h 1031404"/>
              <a:gd name="connsiteX4" fmla="*/ 0 w 9158238"/>
              <a:gd name="connsiteY4" fmla="*/ 764704 h 1031404"/>
              <a:gd name="connsiteX5" fmla="*/ 0 w 9158238"/>
              <a:gd name="connsiteY5" fmla="*/ 0 h 1031404"/>
              <a:gd name="connsiteX0" fmla="*/ 0 w 9158238"/>
              <a:gd name="connsiteY0" fmla="*/ 0 h 1031404"/>
              <a:gd name="connsiteX1" fmla="*/ 9151888 w 9158238"/>
              <a:gd name="connsiteY1" fmla="*/ 0 h 1031404"/>
              <a:gd name="connsiteX2" fmla="*/ 9158238 w 9158238"/>
              <a:gd name="connsiteY2" fmla="*/ 1031404 h 1031404"/>
              <a:gd name="connsiteX3" fmla="*/ 4891038 w 9158238"/>
              <a:gd name="connsiteY3" fmla="*/ 75763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31404"/>
              <a:gd name="connsiteX1" fmla="*/ 9151888 w 9158238"/>
              <a:gd name="connsiteY1" fmla="*/ 0 h 1031404"/>
              <a:gd name="connsiteX2" fmla="*/ 9158238 w 9158238"/>
              <a:gd name="connsiteY2" fmla="*/ 1031404 h 1031404"/>
              <a:gd name="connsiteX3" fmla="*/ 4884688 w 9158238"/>
              <a:gd name="connsiteY3" fmla="*/ 100528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31404"/>
              <a:gd name="connsiteX1" fmla="*/ 9151888 w 9158238"/>
              <a:gd name="connsiteY1" fmla="*/ 0 h 1031404"/>
              <a:gd name="connsiteX2" fmla="*/ 9158238 w 9158238"/>
              <a:gd name="connsiteY2" fmla="*/ 1031404 h 1031404"/>
              <a:gd name="connsiteX3" fmla="*/ 4852938 w 9158238"/>
              <a:gd name="connsiteY3" fmla="*/ 100528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10766"/>
              <a:gd name="connsiteX1" fmla="*/ 9151888 w 9158238"/>
              <a:gd name="connsiteY1" fmla="*/ 0 h 1010766"/>
              <a:gd name="connsiteX2" fmla="*/ 9158238 w 9158238"/>
              <a:gd name="connsiteY2" fmla="*/ 1010766 h 1010766"/>
              <a:gd name="connsiteX3" fmla="*/ 4852938 w 9158238"/>
              <a:gd name="connsiteY3" fmla="*/ 1005284 h 1010766"/>
              <a:gd name="connsiteX4" fmla="*/ 4611638 w 9158238"/>
              <a:gd name="connsiteY4" fmla="*/ 763984 h 1010766"/>
              <a:gd name="connsiteX5" fmla="*/ 0 w 9158238"/>
              <a:gd name="connsiteY5" fmla="*/ 764704 h 1010766"/>
              <a:gd name="connsiteX6" fmla="*/ 0 w 9158238"/>
              <a:gd name="connsiteY6" fmla="*/ 0 h 10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标题 1"/>
          <p:cNvSpPr>
            <a:spLocks noGrp="1"/>
          </p:cNvSpPr>
          <p:nvPr>
            <p:ph type="title"/>
          </p:nvPr>
        </p:nvSpPr>
        <p:spPr>
          <a:xfrm>
            <a:off x="251520" y="44624"/>
            <a:ext cx="8435280" cy="638944"/>
          </a:xfrm>
          <a:ln>
            <a:noFill/>
          </a:ln>
        </p:spPr>
        <p:txBody>
          <a:bodyPr>
            <a:scene3d>
              <a:camera prst="orthographicFront"/>
              <a:lightRig rig="soft" dir="tl">
                <a:rot lat="0" lon="0" rev="0"/>
              </a:lightRig>
            </a:scene3d>
            <a:sp3d contourW="25400" prstMaterial="matte">
              <a:contourClr>
                <a:schemeClr val="accent2">
                  <a:tint val="20000"/>
                </a:schemeClr>
              </a:contourClr>
            </a:sp3d>
          </a:bodyPr>
          <a:lstStyle>
            <a:lvl1pPr>
              <a:defRPr sz="3200" b="1" cap="none" spc="0">
                <a:ln>
                  <a:noFill/>
                </a:ln>
                <a:solidFill>
                  <a:schemeClr val="bg1"/>
                </a:solidFill>
                <a:effectLst/>
              </a:defRPr>
            </a:lvl1pPr>
          </a:lstStyle>
          <a:p>
            <a:r>
              <a:rPr lang="zh-CN" altLang="en-US" dirty="0"/>
              <a:t>单击此处编辑母版标题样式</a:t>
            </a:r>
          </a:p>
        </p:txBody>
      </p:sp>
      <p:sp>
        <p:nvSpPr>
          <p:cNvPr id="3" name="内容占位符 2"/>
          <p:cNvSpPr>
            <a:spLocks noGrp="1"/>
          </p:cNvSpPr>
          <p:nvPr>
            <p:ph idx="1"/>
          </p:nvPr>
        </p:nvSpPr>
        <p:spPr>
          <a:xfrm>
            <a:off x="251520" y="1124744"/>
            <a:ext cx="8435280" cy="5256584"/>
          </a:xfrm>
        </p:spPr>
        <p:txBody>
          <a:bodyPr/>
          <a:lstStyle>
            <a:lvl1pPr>
              <a:lnSpc>
                <a:spcPct val="125000"/>
              </a:lnSpc>
              <a:spcBef>
                <a:spcPts val="0"/>
              </a:spcBef>
              <a:spcAft>
                <a:spcPts val="0"/>
              </a:spcAft>
              <a:defRPr sz="2200"/>
            </a:lvl1pPr>
            <a:lvl2pPr>
              <a:lnSpc>
                <a:spcPct val="125000"/>
              </a:lnSpc>
              <a:spcBef>
                <a:spcPts val="0"/>
              </a:spcBef>
              <a:spcAft>
                <a:spcPts val="0"/>
              </a:spcAft>
              <a:defRPr sz="2200"/>
            </a:lvl2pPr>
            <a:lvl3pPr>
              <a:lnSpc>
                <a:spcPct val="125000"/>
              </a:lnSpc>
              <a:spcBef>
                <a:spcPts val="0"/>
              </a:spcBef>
              <a:spcAft>
                <a:spcPts val="0"/>
              </a:spcAft>
              <a:defRPr sz="2200"/>
            </a:lvl3pPr>
          </a:lstStyle>
          <a:p>
            <a:pPr lvl="0"/>
            <a:r>
              <a:rPr lang="zh-CN" altLang="en-US"/>
              <a:t>单击此处编辑母版文本样式</a:t>
            </a:r>
          </a:p>
          <a:p>
            <a:pPr lvl="1"/>
            <a:r>
              <a:rPr lang="zh-CN" altLang="en-US"/>
              <a:t>第二级</a:t>
            </a:r>
          </a:p>
          <a:p>
            <a:pPr lvl="2"/>
            <a:r>
              <a:rPr lang="zh-CN" altLang="en-US"/>
              <a:t>第三级</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6" name="灯片编号占位符 5"/>
          <p:cNvSpPr>
            <a:spLocks noGrp="1"/>
          </p:cNvSpPr>
          <p:nvPr>
            <p:ph type="sldNum" sz="quarter" idx="12"/>
          </p:nvPr>
        </p:nvSpPr>
        <p:spPr>
          <a:xfrm>
            <a:off x="6553200" y="6448425"/>
            <a:ext cx="2133600" cy="365125"/>
          </a:xfrm>
        </p:spPr>
        <p:txBody>
          <a:bodyPr/>
          <a:lstStyle>
            <a:lvl1pPr>
              <a:defRPr/>
            </a:lvl1pPr>
          </a:lstStyle>
          <a:p>
            <a:pPr>
              <a:defRPr/>
            </a:pPr>
            <a:fld id="{4AD8E935-8300-2B45-BF5D-4AA31DEF8185}" type="slidenum">
              <a:rPr lang="zh-CN" altLang="en-US"/>
              <a:pPr>
                <a:defRPr/>
              </a:pPr>
              <a:t>‹#›</a:t>
            </a:fld>
            <a:endParaRPr lang="zh-CN" altLang="en-US"/>
          </a:p>
        </p:txBody>
      </p:sp>
    </p:spTree>
    <p:extLst>
      <p:ext uri="{BB962C8B-B14F-4D97-AF65-F5344CB8AC3E}">
        <p14:creationId xmlns:p14="http://schemas.microsoft.com/office/powerpoint/2010/main" val="607971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42853"/>
            <a:ext cx="8229600" cy="428628"/>
          </a:xfrm>
          <a:noFill/>
        </p:spPr>
        <p:txBody>
          <a:bodyPr>
            <a:noAutofit/>
            <a:scene3d>
              <a:camera prst="orthographicFront"/>
              <a:lightRig rig="threePt" dir="t"/>
            </a:scene3d>
            <a:sp3d prstMaterial="dkEdge">
              <a:bevelT w="6350" h="82550"/>
              <a:bevelB w="6350" h="82550"/>
            </a:sp3d>
          </a:bodyPr>
          <a:lstStyle>
            <a:lvl1pPr algn="r">
              <a:defRPr sz="2400" b="1" i="0" u="none" spc="100" baseline="0">
                <a:ln>
                  <a:solidFill>
                    <a:schemeClr val="accent1"/>
                  </a:solidFill>
                </a:ln>
                <a:solidFill>
                  <a:schemeClr val="tx1">
                    <a:alpha val="94000"/>
                  </a:schemeClr>
                </a:solidFill>
                <a:effectLst>
                  <a:outerShdw blurRad="50800" dist="38100" dir="2700000" algn="tl" rotWithShape="0">
                    <a:prstClr val="black">
                      <a:alpha val="40000"/>
                    </a:prstClr>
                  </a:outerShdw>
                </a:effectLst>
                <a:uFill>
                  <a:solidFill>
                    <a:schemeClr val="tx1"/>
                  </a:solidFill>
                </a:uFill>
                <a:latin typeface="黑体" pitchFamily="2" charset="-122"/>
                <a:ea typeface="黑体" pitchFamily="2" charset="-122"/>
              </a:defRPr>
            </a:lvl1pPr>
          </a:lstStyle>
          <a:p>
            <a:r>
              <a:rPr lang="zh-CN" altLang="en-US" dirty="0"/>
              <a:t>单击此处编辑母版标题样式</a:t>
            </a:r>
          </a:p>
        </p:txBody>
      </p:sp>
      <p:sp>
        <p:nvSpPr>
          <p:cNvPr id="3" name="日期占位符 3"/>
          <p:cNvSpPr>
            <a:spLocks noGrp="1"/>
          </p:cNvSpPr>
          <p:nvPr>
            <p:ph type="dt" sz="half" idx="10"/>
          </p:nvPr>
        </p:nvSpPr>
        <p:spPr>
          <a:xfrm>
            <a:off x="457200" y="6356350"/>
            <a:ext cx="2133600" cy="365125"/>
          </a:xfrm>
        </p:spPr>
        <p:txBody>
          <a:bodyPr/>
          <a:lstStyle>
            <a:lvl1pPr>
              <a:defRPr/>
            </a:lvl1pPr>
          </a:lstStyle>
          <a:p>
            <a:pPr>
              <a:defRPr/>
            </a:pPr>
            <a:endParaRPr lang="zh-CN" altLang="en-US"/>
          </a:p>
        </p:txBody>
      </p:sp>
      <p:sp>
        <p:nvSpPr>
          <p:cNvPr id="4" name="页脚占位符 4"/>
          <p:cNvSpPr>
            <a:spLocks noGrp="1"/>
          </p:cNvSpPr>
          <p:nvPr>
            <p:ph type="ftr" sz="quarter" idx="11"/>
          </p:nvPr>
        </p:nvSpPr>
        <p:spPr>
          <a:xfrm>
            <a:off x="3124200" y="6356350"/>
            <a:ext cx="2895600" cy="365125"/>
          </a:xfr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03C20FC-8546-D64B-8296-A8FDB85A33D2}" type="slidenum">
              <a:rPr lang="zh-CN" altLang="en-US"/>
              <a:pPr>
                <a:defRPr/>
              </a:pPr>
              <a:t>‹#›</a:t>
            </a:fld>
            <a:endParaRPr lang="zh-CN" altLang="en-US"/>
          </a:p>
        </p:txBody>
      </p:sp>
    </p:spTree>
    <p:extLst>
      <p:ext uri="{BB962C8B-B14F-4D97-AF65-F5344CB8AC3E}">
        <p14:creationId xmlns:p14="http://schemas.microsoft.com/office/powerpoint/2010/main" val="448799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标题副标题和内容">
    <p:spTree>
      <p:nvGrpSpPr>
        <p:cNvPr id="1" name=""/>
        <p:cNvGrpSpPr/>
        <p:nvPr/>
      </p:nvGrpSpPr>
      <p:grpSpPr>
        <a:xfrm>
          <a:off x="0" y="0"/>
          <a:ext cx="0" cy="0"/>
          <a:chOff x="0" y="0"/>
          <a:chExt cx="0" cy="0"/>
        </a:xfrm>
      </p:grpSpPr>
      <p:sp>
        <p:nvSpPr>
          <p:cNvPr id="3"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标题 17"/>
          <p:cNvSpPr>
            <a:spLocks noGrp="1"/>
          </p:cNvSpPr>
          <p:nvPr>
            <p:ph type="title"/>
          </p:nvPr>
        </p:nvSpPr>
        <p:spPr/>
        <p:txBody>
          <a:bodyPr/>
          <a:lstStyle/>
          <a:p>
            <a:r>
              <a:rPr lang="zh-CN" altLang="en-US" dirty="0"/>
              <a:t>单击此处编辑母版标题样式</a:t>
            </a:r>
          </a:p>
        </p:txBody>
      </p:sp>
      <p:sp>
        <p:nvSpPr>
          <p:cNvPr id="6" name="日期占位符 18"/>
          <p:cNvSpPr>
            <a:spLocks noGrp="1"/>
          </p:cNvSpPr>
          <p:nvPr>
            <p:ph type="dt" sz="half" idx="10"/>
          </p:nvPr>
        </p:nvSpPr>
        <p:spPr>
          <a:xfrm>
            <a:off x="184150" y="6538913"/>
            <a:ext cx="1019175" cy="319087"/>
          </a:xfrm>
        </p:spPr>
        <p:txBody>
          <a:bodyPr/>
          <a:lstStyle>
            <a:lvl1pPr>
              <a:defRPr/>
            </a:lvl1pPr>
          </a:lstStyle>
          <a:p>
            <a:pPr>
              <a:defRPr/>
            </a:pPr>
            <a:fld id="{43040FBD-D281-E54B-AB26-90EB5F9214D5}" type="datetimeFigureOut">
              <a:rPr lang="zh-CN" altLang="en-US"/>
              <a:pPr>
                <a:defRPr/>
              </a:pPr>
              <a:t>2017/6/27</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E4D426DE-ECE7-ED4E-A203-161D6C5B48F4}"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101321651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1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FDC09F4E-745C-C04B-B7E0-18E31C259A9C}" type="datetimeFigureOut">
              <a:rPr lang="zh-CN" altLang="en-US"/>
              <a:pPr>
                <a:defRPr/>
              </a:pPr>
              <a:t>2017/6/27</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F7CA62F5-DD50-3447-BA1C-2B2C0E362104}"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7321137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8188" y="0"/>
            <a:ext cx="61277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17D72C3E-5841-654F-B51F-4AB90C5ECE29}" type="datetimeFigureOut">
              <a:rPr lang="zh-CN" altLang="en-US"/>
              <a:pPr>
                <a:defRPr/>
              </a:pPr>
              <a:t>2017/6/27</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AC38599A-9C8C-7C4A-B31E-30E1B9FB59C1}"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34722541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76DA33CB-11A0-6346-8380-AD96C39286AB}" type="datetimeFigureOut">
              <a:rPr lang="zh-CN" altLang="en-US"/>
              <a:pPr>
                <a:defRPr/>
              </a:pPr>
              <a:t>2017/6/27</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4A531C6F-C423-C44E-A9FF-FAE52D970324}"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10444739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1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5" y="640080"/>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0F77EF23-139D-9C4D-92CD-E6D3DE33211B}" type="datetimeFigureOut">
              <a:rPr lang="zh-CN" altLang="en-US"/>
              <a:pPr>
                <a:defRPr/>
              </a:pPr>
              <a:t>2017/6/27</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19DB3CC2-BC0F-9448-ADD8-D8C8D0B5C145}"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7461563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15899921-E103-7149-BCFA-B63FD34CE0C0}" type="slidenum">
              <a:rPr lang="zh-CN" altLang="en-US"/>
              <a:pPr>
                <a:defRPr/>
              </a:pPr>
              <a:t>‹#›</a:t>
            </a:fld>
            <a:endParaRPr lang="zh-CN" altLang="en-US"/>
          </a:p>
        </p:txBody>
      </p:sp>
    </p:spTree>
    <p:extLst>
      <p:ext uri="{BB962C8B-B14F-4D97-AF65-F5344CB8AC3E}">
        <p14:creationId xmlns:p14="http://schemas.microsoft.com/office/powerpoint/2010/main" val="20614786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2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5" y="640080"/>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52CBA97E-F62B-D941-AF3B-5ACBF6956930}" type="datetimeFigureOut">
              <a:rPr lang="zh-CN" altLang="en-US"/>
              <a:pPr>
                <a:defRPr/>
              </a:pPr>
              <a:t>2017/6/27</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597F793F-5BD3-8F4A-9631-DB401D1EBE22}"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3780075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60" y="274638"/>
            <a:ext cx="8229481" cy="1143000"/>
          </a:xfrm>
        </p:spPr>
        <p:txBody>
          <a:bodyPr/>
          <a:lstStyle/>
          <a:p>
            <a:r>
              <a:rPr lang="zh-CN" altLang="en-US"/>
              <a:t>单击此处编辑母版标题样式</a:t>
            </a:r>
          </a:p>
        </p:txBody>
      </p:sp>
      <p:sp>
        <p:nvSpPr>
          <p:cNvPr id="3" name="日期占位符 2"/>
          <p:cNvSpPr>
            <a:spLocks noGrp="1"/>
          </p:cNvSpPr>
          <p:nvPr>
            <p:ph type="dt" sz="half" idx="10"/>
          </p:nvPr>
        </p:nvSpPr>
        <p:spPr>
          <a:xfrm>
            <a:off x="457259" y="6356351"/>
            <a:ext cx="2133878" cy="365125"/>
          </a:xfrm>
        </p:spPr>
        <p:txBody>
          <a:bodyPr/>
          <a:lstStyle>
            <a:lvl1pPr>
              <a:defRPr/>
            </a:lvl1pPr>
          </a:lstStyle>
          <a:p>
            <a:fld id="{83008A39-DA8D-43C3-A0F9-FA79E8C4FA69}" type="datetime1">
              <a:rPr lang="zh-CN" altLang="en-US"/>
              <a:pPr/>
              <a:t>2017/6/27</a:t>
            </a:fld>
            <a:endParaRPr lang="zh-CN" altLang="en-US" sz="1350">
              <a:solidFill>
                <a:schemeClr val="tx1"/>
              </a:solidFill>
            </a:endParaRPr>
          </a:p>
        </p:txBody>
      </p:sp>
      <p:sp>
        <p:nvSpPr>
          <p:cNvPr id="4" name="页脚占位符 3"/>
          <p:cNvSpPr>
            <a:spLocks noGrp="1"/>
          </p:cNvSpPr>
          <p:nvPr>
            <p:ph type="ftr" sz="quarter" idx="11"/>
          </p:nvPr>
        </p:nvSpPr>
        <p:spPr>
          <a:xfrm>
            <a:off x="3124607" y="6356351"/>
            <a:ext cx="2894787"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2863" y="6356351"/>
            <a:ext cx="2133878" cy="365125"/>
          </a:xfrm>
        </p:spPr>
        <p:txBody>
          <a:bodyPr/>
          <a:lstStyle>
            <a:lvl1pPr>
              <a:defRPr/>
            </a:lvl1pPr>
          </a:lstStyle>
          <a:p>
            <a:fld id="{5C4716CC-B20F-41D7-A7CF-E584C971127D}" type="slidenum">
              <a:rPr lang="zh-CN" altLang="en-US"/>
              <a:pPr/>
              <a:t>‹#›</a:t>
            </a:fld>
            <a:endParaRPr lang="zh-CN" altLang="en-US" sz="1350">
              <a:solidFill>
                <a:schemeClr val="tx1"/>
              </a:solidFill>
            </a:endParaRPr>
          </a:p>
        </p:txBody>
      </p:sp>
    </p:spTree>
    <p:extLst>
      <p:ext uri="{BB962C8B-B14F-4D97-AF65-F5344CB8AC3E}">
        <p14:creationId xmlns:p14="http://schemas.microsoft.com/office/powerpoint/2010/main" val="506364523"/>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sp>
        <p:nvSpPr>
          <p:cNvPr id="2" name="标题 1"/>
          <p:cNvSpPr txBox="1">
            <a:spLocks/>
          </p:cNvSpPr>
          <p:nvPr/>
        </p:nvSpPr>
        <p:spPr bwMode="auto">
          <a:xfrm>
            <a:off x="1338263" y="1862138"/>
            <a:ext cx="2430462" cy="1468437"/>
          </a:xfrm>
          <a:prstGeom prst="rect">
            <a:avLst/>
          </a:prstGeom>
          <a:noFill/>
          <a:ln>
            <a:noFill/>
          </a:ln>
          <a:extLst/>
        </p:spPr>
        <p:txBody>
          <a:bodyPr lIns="0" tIns="0" rIns="0" bIns="0"/>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4800">
                <a:solidFill>
                  <a:srgbClr val="FFFFFF"/>
                </a:solidFill>
                <a:latin typeface="Calibri" charset="0"/>
                <a:ea typeface="微软雅黑" charset="-122"/>
                <a:cs typeface="Arial" charset="0"/>
              </a:rPr>
              <a:t>谢谢！</a:t>
            </a:r>
          </a:p>
        </p:txBody>
      </p:sp>
    </p:spTree>
    <p:extLst>
      <p:ext uri="{BB962C8B-B14F-4D97-AF65-F5344CB8AC3E}">
        <p14:creationId xmlns:p14="http://schemas.microsoft.com/office/powerpoint/2010/main" val="14725942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17234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475354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969562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589091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92623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4165846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330268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2349EFD-1558-9144-9F49-12CCA3147671}" type="datetimeFigureOut">
              <a:rPr lang="zh-CN" altLang="en-US"/>
              <a:pPr>
                <a:defRPr/>
              </a:pPr>
              <a:t>2017/6/27</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8BDF1B4C-8D30-0840-9E08-1366A72B7D11}" type="slidenum">
              <a:rPr lang="zh-CN" altLang="en-US"/>
              <a:pPr>
                <a:defRPr/>
              </a:pPr>
              <a:t>‹#›</a:t>
            </a:fld>
            <a:endParaRPr lang="zh-CN" altLang="en-US"/>
          </a:p>
        </p:txBody>
      </p:sp>
    </p:spTree>
    <p:extLst>
      <p:ext uri="{BB962C8B-B14F-4D97-AF65-F5344CB8AC3E}">
        <p14:creationId xmlns:p14="http://schemas.microsoft.com/office/powerpoint/2010/main" val="19178926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818387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9948115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388182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2851954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标题副标题和内容">
    <p:spTree>
      <p:nvGrpSpPr>
        <p:cNvPr id="1" name=""/>
        <p:cNvGrpSpPr/>
        <p:nvPr/>
      </p:nvGrpSpPr>
      <p:grpSpPr>
        <a:xfrm>
          <a:off x="0" y="0"/>
          <a:ext cx="0" cy="0"/>
          <a:chOff x="0" y="0"/>
          <a:chExt cx="0" cy="0"/>
        </a:xfrm>
      </p:grpSpPr>
      <p:sp>
        <p:nvSpPr>
          <p:cNvPr id="3"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标题 17"/>
          <p:cNvSpPr>
            <a:spLocks noGrp="1"/>
          </p:cNvSpPr>
          <p:nvPr>
            <p:ph type="title"/>
          </p:nvPr>
        </p:nvSpPr>
        <p:spPr/>
        <p:txBody>
          <a:bodyPr/>
          <a:lstStyle/>
          <a:p>
            <a:r>
              <a:rPr lang="zh-CN" altLang="en-US" dirty="0"/>
              <a:t>单击此处编辑母版标题样式</a:t>
            </a:r>
          </a:p>
        </p:txBody>
      </p:sp>
      <p:sp>
        <p:nvSpPr>
          <p:cNvPr id="6" name="日期占位符 18"/>
          <p:cNvSpPr>
            <a:spLocks noGrp="1"/>
          </p:cNvSpPr>
          <p:nvPr>
            <p:ph type="dt" sz="half" idx="10"/>
          </p:nvPr>
        </p:nvSpPr>
        <p:spPr>
          <a:xfrm>
            <a:off x="184150" y="6538913"/>
            <a:ext cx="1019175" cy="319087"/>
          </a:xfrm>
        </p:spPr>
        <p:txBody>
          <a:bodyPr/>
          <a:lstStyle>
            <a:lvl1pPr>
              <a:defRPr/>
            </a:lvl1pPr>
          </a:lstStyle>
          <a:p>
            <a:pPr>
              <a:defRPr/>
            </a:pPr>
            <a:fld id="{43040FBD-D281-E54B-AB26-90EB5F9214D5}" type="datetimeFigureOut">
              <a:rPr lang="zh-CN" altLang="en-US"/>
              <a:pPr>
                <a:defRPr/>
              </a:pPr>
              <a:t>2017/6/27</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E4D426DE-ECE7-ED4E-A203-161D6C5B48F4}"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257108679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79127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FB62815D-7A31-114B-854A-321C1FD3F235}" type="slidenum">
              <a:rPr lang="zh-CN" altLang="en-US"/>
              <a:pPr>
                <a:defRPr/>
              </a:pPr>
              <a:t>‹#›</a:t>
            </a:fld>
            <a:endParaRPr lang="zh-CN" altLang="en-US"/>
          </a:p>
        </p:txBody>
      </p:sp>
    </p:spTree>
    <p:extLst>
      <p:ext uri="{BB962C8B-B14F-4D97-AF65-F5344CB8AC3E}">
        <p14:creationId xmlns:p14="http://schemas.microsoft.com/office/powerpoint/2010/main" val="29234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19901371-84F7-9F4F-845B-2853CB58EA87}" type="datetimeFigureOut">
              <a:rPr lang="zh-CN" altLang="en-US"/>
              <a:pPr>
                <a:defRPr/>
              </a:pPr>
              <a:t>2017/6/27</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353C736A-C493-0741-B333-0AE6D25DC311}" type="slidenum">
              <a:rPr lang="zh-CN" altLang="en-US"/>
              <a:pPr>
                <a:defRPr/>
              </a:pPr>
              <a:t>‹#›</a:t>
            </a:fld>
            <a:endParaRPr lang="zh-CN" altLang="en-US"/>
          </a:p>
        </p:txBody>
      </p:sp>
    </p:spTree>
    <p:extLst>
      <p:ext uri="{BB962C8B-B14F-4D97-AF65-F5344CB8AC3E}">
        <p14:creationId xmlns:p14="http://schemas.microsoft.com/office/powerpoint/2010/main" val="214275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4283002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6.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7.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8.xml"/><Relationship Id="rId1"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9.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4"/>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332788" y="915988"/>
            <a:ext cx="811212"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pic>
        <p:nvPicPr>
          <p:cNvPr id="10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577850"/>
            <a:ext cx="72072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60C91231-6AE5-0849-A347-96A0D06CE107}"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spTree>
  </p:cSld>
  <p:clrMap bg1="lt1" tx1="dk1" bg2="lt2" tx2="dk2" accent1="accent1" accent2="accent2" accent3="accent3" accent4="accent4" accent5="accent5" accent6="accent6" hlink="hlink" folHlink="folHlink"/>
  <p:sldLayoutIdLst>
    <p:sldLayoutId id="2147491560" r:id="rId1"/>
    <p:sldLayoutId id="2147491575"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3563F7FC-94A4-A946-95F3-9C594EF23023}"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1" r:id="rId1"/>
    <p:sldLayoutId id="2147491576" r:id="rId2"/>
    <p:sldLayoutId id="2147491577"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E6614E58-246F-0A4D-B081-FCF308CFE49D}"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2" r:id="rId1"/>
    <p:sldLayoutId id="2147491578" r:id="rId2"/>
    <p:sldLayoutId id="2147491579"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B2FA117D-6960-A344-9F72-DE38A62A47F9}"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3" r:id="rId1"/>
    <p:sldLayoutId id="2147491580" r:id="rId2"/>
    <p:sldLayoutId id="2147491581"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172" name="文本框 9"/>
          <p:cNvSpPr txBox="1">
            <a:spLocks noChangeArrowheads="1"/>
          </p:cNvSpPr>
          <p:nvPr/>
        </p:nvSpPr>
        <p:spPr bwMode="auto">
          <a:xfrm>
            <a:off x="7235825" y="142875"/>
            <a:ext cx="984250" cy="36988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kumimoji="1" lang="zh-CN" altLang="en-US">
              <a:latin typeface="Franklin Gothic Book" pitchFamily="34" charset="0"/>
              <a:ea typeface="黑体" pitchFamily="49" charset="-122"/>
            </a:endParaRPr>
          </a:p>
        </p:txBody>
      </p:sp>
    </p:spTree>
  </p:cSld>
  <p:clrMap bg1="lt1" tx1="dk1" bg2="lt2" tx2="dk2" accent1="accent1" accent2="accent2" accent3="accent3" accent4="accent4" accent5="accent5" accent6="accent6" hlink="hlink" folHlink="folHlink"/>
  <p:sldLayoutIdLst>
    <p:sldLayoutId id="2147491582" r:id="rId1"/>
    <p:sldLayoutId id="2147491583" r:id="rId2"/>
    <p:sldLayoutId id="2147491584" r:id="rId3"/>
    <p:sldLayoutId id="2147491585" r:id="rId4"/>
    <p:sldLayoutId id="2147491586" r:id="rId5"/>
  </p:sldLayoutIdLst>
  <p:hf hdr="0" ftr="0" dt="0"/>
  <p:txStyles>
    <p:titleStyle>
      <a:lvl1pPr algn="l" defTabSz="457200" rtl="0" eaLnBrk="0" fontAlgn="base" hangingPunct="0">
        <a:spcBef>
          <a:spcPct val="0"/>
        </a:spcBef>
        <a:spcAft>
          <a:spcPct val="0"/>
        </a:spcAft>
        <a:defRPr sz="3200" kern="1200">
          <a:solidFill>
            <a:srgbClr val="005BAA"/>
          </a:solidFill>
          <a:latin typeface="Arial"/>
          <a:ea typeface="微软雅黑"/>
          <a:cs typeface="+mj-cs"/>
        </a:defRPr>
      </a:lvl1pPr>
      <a:lvl2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2pPr>
      <a:lvl3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3pPr>
      <a:lvl4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4pPr>
      <a:lvl5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5pPr>
      <a:lvl6pPr marL="457200" algn="l" defTabSz="457200" rtl="0" fontAlgn="base">
        <a:spcBef>
          <a:spcPct val="0"/>
        </a:spcBef>
        <a:spcAft>
          <a:spcPct val="0"/>
        </a:spcAft>
        <a:defRPr sz="3200">
          <a:solidFill>
            <a:srgbClr val="005BAA"/>
          </a:solidFill>
          <a:latin typeface="Arial" pitchFamily="34" charset="0"/>
          <a:ea typeface="微软雅黑" pitchFamily="34" charset="-122"/>
        </a:defRPr>
      </a:lvl6pPr>
      <a:lvl7pPr marL="914400" algn="l" defTabSz="457200" rtl="0" fontAlgn="base">
        <a:spcBef>
          <a:spcPct val="0"/>
        </a:spcBef>
        <a:spcAft>
          <a:spcPct val="0"/>
        </a:spcAft>
        <a:defRPr sz="3200">
          <a:solidFill>
            <a:srgbClr val="005BAA"/>
          </a:solidFill>
          <a:latin typeface="Arial" pitchFamily="34" charset="0"/>
          <a:ea typeface="微软雅黑" pitchFamily="34" charset="-122"/>
        </a:defRPr>
      </a:lvl7pPr>
      <a:lvl8pPr marL="1371600" algn="l" defTabSz="457200" rtl="0" fontAlgn="base">
        <a:spcBef>
          <a:spcPct val="0"/>
        </a:spcBef>
        <a:spcAft>
          <a:spcPct val="0"/>
        </a:spcAft>
        <a:defRPr sz="3200">
          <a:solidFill>
            <a:srgbClr val="005BAA"/>
          </a:solidFill>
          <a:latin typeface="Arial" pitchFamily="34" charset="0"/>
          <a:ea typeface="微软雅黑" pitchFamily="34" charset="-122"/>
        </a:defRPr>
      </a:lvl8pPr>
      <a:lvl9pPr marL="1828800" algn="l" defTabSz="457200" rtl="0" fontAlgn="base">
        <a:spcBef>
          <a:spcPct val="0"/>
        </a:spcBef>
        <a:spcAft>
          <a:spcPct val="0"/>
        </a:spcAft>
        <a:defRPr sz="3200">
          <a:solidFill>
            <a:srgbClr val="005BAA"/>
          </a:solidFill>
          <a:latin typeface="Arial" pitchFamily="34" charset="0"/>
          <a:ea typeface="微软雅黑" pitchFamily="34" charset="-122"/>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微软雅黑"/>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微软雅黑"/>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微软雅黑"/>
          <a:cs typeface="+mn-cs"/>
        </a:defRPr>
      </a:lvl3pPr>
      <a:lvl4pPr marL="1600200" indent="-228600" algn="l" defTabSz="457200" rtl="0" eaLnBrk="0" fontAlgn="base" hangingPunct="0">
        <a:spcBef>
          <a:spcPct val="20000"/>
        </a:spcBef>
        <a:spcAft>
          <a:spcPct val="0"/>
        </a:spcAft>
        <a:buFont typeface="Arial" charset="0"/>
        <a:buChar char="–"/>
        <a:defRPr sz="1600" kern="1200">
          <a:solidFill>
            <a:schemeClr val="tx1"/>
          </a:solidFill>
          <a:latin typeface="+mn-lt"/>
          <a:ea typeface="微软雅黑"/>
          <a:cs typeface="+mn-cs"/>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mn-lt"/>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196" name="文本框 9"/>
          <p:cNvSpPr txBox="1">
            <a:spLocks noChangeArrowheads="1"/>
          </p:cNvSpPr>
          <p:nvPr/>
        </p:nvSpPr>
        <p:spPr bwMode="auto">
          <a:xfrm>
            <a:off x="7235825" y="142875"/>
            <a:ext cx="984250" cy="36988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kumimoji="1" lang="zh-CN" altLang="en-US">
              <a:latin typeface="Franklin Gothic Book" pitchFamily="34" charset="0"/>
              <a:ea typeface="黑体" pitchFamily="49" charset="-122"/>
            </a:endParaRPr>
          </a:p>
        </p:txBody>
      </p:sp>
    </p:spTree>
  </p:cSld>
  <p:clrMap bg1="lt1" tx1="dk1" bg2="lt2" tx2="dk2" accent1="accent1" accent2="accent2" accent3="accent3" accent4="accent4" accent5="accent5" accent6="accent6" hlink="hlink" folHlink="folHlink"/>
  <p:sldLayoutIdLst>
    <p:sldLayoutId id="2147491587" r:id="rId1"/>
    <p:sldLayoutId id="2147491588" r:id="rId2"/>
    <p:sldLayoutId id="2147491589" r:id="rId3"/>
    <p:sldLayoutId id="2147491590" r:id="rId4"/>
    <p:sldLayoutId id="2147491591" r:id="rId5"/>
  </p:sldLayoutIdLst>
  <p:hf hdr="0" ftr="0" dt="0"/>
  <p:txStyles>
    <p:titleStyle>
      <a:lvl1pPr algn="l" defTabSz="457200" rtl="0" eaLnBrk="0" fontAlgn="base" hangingPunct="0">
        <a:spcBef>
          <a:spcPct val="0"/>
        </a:spcBef>
        <a:spcAft>
          <a:spcPct val="0"/>
        </a:spcAft>
        <a:defRPr sz="3200" kern="1200">
          <a:solidFill>
            <a:srgbClr val="005BAA"/>
          </a:solidFill>
          <a:latin typeface="Arial"/>
          <a:ea typeface="微软雅黑"/>
          <a:cs typeface="+mj-cs"/>
        </a:defRPr>
      </a:lvl1pPr>
      <a:lvl2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2pPr>
      <a:lvl3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3pPr>
      <a:lvl4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4pPr>
      <a:lvl5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5pPr>
      <a:lvl6pPr marL="457200" algn="l" defTabSz="457200" rtl="0" fontAlgn="base">
        <a:spcBef>
          <a:spcPct val="0"/>
        </a:spcBef>
        <a:spcAft>
          <a:spcPct val="0"/>
        </a:spcAft>
        <a:defRPr sz="3200">
          <a:solidFill>
            <a:srgbClr val="005BAA"/>
          </a:solidFill>
          <a:latin typeface="Arial" pitchFamily="34" charset="0"/>
          <a:ea typeface="微软雅黑" pitchFamily="34" charset="-122"/>
        </a:defRPr>
      </a:lvl6pPr>
      <a:lvl7pPr marL="914400" algn="l" defTabSz="457200" rtl="0" fontAlgn="base">
        <a:spcBef>
          <a:spcPct val="0"/>
        </a:spcBef>
        <a:spcAft>
          <a:spcPct val="0"/>
        </a:spcAft>
        <a:defRPr sz="3200">
          <a:solidFill>
            <a:srgbClr val="005BAA"/>
          </a:solidFill>
          <a:latin typeface="Arial" pitchFamily="34" charset="0"/>
          <a:ea typeface="微软雅黑" pitchFamily="34" charset="-122"/>
        </a:defRPr>
      </a:lvl7pPr>
      <a:lvl8pPr marL="1371600" algn="l" defTabSz="457200" rtl="0" fontAlgn="base">
        <a:spcBef>
          <a:spcPct val="0"/>
        </a:spcBef>
        <a:spcAft>
          <a:spcPct val="0"/>
        </a:spcAft>
        <a:defRPr sz="3200">
          <a:solidFill>
            <a:srgbClr val="005BAA"/>
          </a:solidFill>
          <a:latin typeface="Arial" pitchFamily="34" charset="0"/>
          <a:ea typeface="微软雅黑" pitchFamily="34" charset="-122"/>
        </a:defRPr>
      </a:lvl8pPr>
      <a:lvl9pPr marL="1828800" algn="l" defTabSz="457200" rtl="0" fontAlgn="base">
        <a:spcBef>
          <a:spcPct val="0"/>
        </a:spcBef>
        <a:spcAft>
          <a:spcPct val="0"/>
        </a:spcAft>
        <a:defRPr sz="3200">
          <a:solidFill>
            <a:srgbClr val="005BAA"/>
          </a:solidFill>
          <a:latin typeface="Arial" pitchFamily="34" charset="0"/>
          <a:ea typeface="微软雅黑" pitchFamily="34" charset="-122"/>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微软雅黑"/>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微软雅黑"/>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微软雅黑"/>
          <a:cs typeface="+mn-cs"/>
        </a:defRPr>
      </a:lvl3pPr>
      <a:lvl4pPr marL="1600200" indent="-228600" algn="l" defTabSz="457200" rtl="0" eaLnBrk="0" fontAlgn="base" hangingPunct="0">
        <a:spcBef>
          <a:spcPct val="20000"/>
        </a:spcBef>
        <a:spcAft>
          <a:spcPct val="0"/>
        </a:spcAft>
        <a:buFont typeface="Arial" charset="0"/>
        <a:buChar char="–"/>
        <a:defRPr sz="1600" kern="1200">
          <a:solidFill>
            <a:schemeClr val="tx1"/>
          </a:solidFill>
          <a:latin typeface="+mn-lt"/>
          <a:ea typeface="微软雅黑"/>
          <a:cs typeface="+mn-cs"/>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mn-lt"/>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mn-lt"/>
                <a:ea typeface="+mn-ea"/>
              </a:defRPr>
            </a:lvl1pPr>
          </a:lstStyle>
          <a:p>
            <a:pPr>
              <a:defRPr/>
            </a:pPr>
            <a:fld id="{54A48F42-84EA-7743-927C-D2158A801AB6}" type="datetimeFigureOut">
              <a:rPr lang="zh-CN" altLang="en-US"/>
              <a:pPr>
                <a:defRPr/>
              </a:pPr>
              <a:t>2017/6/27</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ea typeface="宋体" panose="02010600030101010101" pitchFamily="2" charset="-122"/>
              </a:defRPr>
            </a:lvl1pPr>
          </a:lstStyle>
          <a:p>
            <a:pPr>
              <a:defRPr/>
            </a:pPr>
            <a:fld id="{F718FF9E-92CA-A849-907B-F99F9D6EE1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91564" r:id="rId1"/>
    <p:sldLayoutId id="2147491565" r:id="rId2"/>
    <p:sldLayoutId id="2147491566" r:id="rId3"/>
    <p:sldLayoutId id="2147491567" r:id="rId4"/>
    <p:sldLayoutId id="2147491568" r:id="rId5"/>
    <p:sldLayoutId id="2147491569" r:id="rId6"/>
    <p:sldLayoutId id="2147491570" r:id="rId7"/>
    <p:sldLayoutId id="2147491571" r:id="rId8"/>
    <p:sldLayoutId id="2147491572" r:id="rId9"/>
    <p:sldLayoutId id="2147491573" r:id="rId10"/>
    <p:sldLayoutId id="2147491574" r:id="rId11"/>
    <p:sldLayoutId id="2147491592" r:id="rId12"/>
    <p:sldLayoutId id="2147491593" r:id="rId13"/>
    <p:sldLayoutId id="2147491594" r:id="rId14"/>
    <p:sldLayoutId id="2147491595" r:id="rId15"/>
    <p:sldLayoutId id="2147491596" r:id="rId16"/>
    <p:sldLayoutId id="2147491597" r:id="rId17"/>
    <p:sldLayoutId id="2147491598" r:id="rId18"/>
    <p:sldLayoutId id="2147491599" r:id="rId19"/>
    <p:sldLayoutId id="2147491619" r:id="rId20"/>
  </p:sldLayoutIdLst>
  <p:txStyles>
    <p:titleStyle>
      <a:lvl1pPr algn="l" defTabSz="685800" rtl="0" eaLnBrk="0" fontAlgn="base" hangingPunct="0">
        <a:lnSpc>
          <a:spcPct val="90000"/>
        </a:lnSpc>
        <a:spcBef>
          <a:spcPct val="0"/>
        </a:spcBef>
        <a:spcAft>
          <a:spcPct val="0"/>
        </a:spcAft>
        <a:defRPr sz="3300" b="1" kern="1200">
          <a:solidFill>
            <a:srgbClr val="376092"/>
          </a:solidFill>
          <a:latin typeface="微软雅黑" panose="020B0503020204020204" pitchFamily="34" charset="-122"/>
          <a:ea typeface="微软雅黑" panose="020B0503020204020204" pitchFamily="34" charset="-122"/>
          <a:cs typeface="+mj-cs"/>
        </a:defRPr>
      </a:lvl1pPr>
      <a:lvl2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2pPr>
      <a:lvl3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3pPr>
      <a:lvl4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4pPr>
      <a:lvl5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5pPr>
      <a:lvl6pPr marL="4572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6pPr>
      <a:lvl7pPr marL="9144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7pPr>
      <a:lvl8pPr marL="13716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8pPr>
      <a:lvl9pPr marL="18288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8194" name="Picture 2" descr="ZTE-PPT-4x3-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1096963"/>
            <a:ext cx="9191626" cy="919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标题占位符 1"/>
          <p:cNvSpPr>
            <a:spLocks noGrp="1" noChangeArrowheads="1"/>
          </p:cNvSpPr>
          <p:nvPr>
            <p:ph type="title"/>
          </p:nvPr>
        </p:nvSpPr>
        <p:spPr bwMode="auto">
          <a:xfrm>
            <a:off x="333375" y="455613"/>
            <a:ext cx="85169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zh-CN" altLang="zh-CN"/>
              <a:t>单击此处编辑母版标题样式</a:t>
            </a:r>
          </a:p>
        </p:txBody>
      </p:sp>
      <p:sp>
        <p:nvSpPr>
          <p:cNvPr id="8196" name="文本占位符 2"/>
          <p:cNvSpPr>
            <a:spLocks noGrp="1" noChangeArrowheads="1"/>
          </p:cNvSpPr>
          <p:nvPr>
            <p:ph type="body" idx="1"/>
          </p:nvPr>
        </p:nvSpPr>
        <p:spPr bwMode="auto">
          <a:xfrm>
            <a:off x="358775" y="1600200"/>
            <a:ext cx="8491538"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Tree>
  </p:cSld>
  <p:clrMap bg1="lt1" tx1="dk1" bg2="lt2" tx2="dk2" accent1="accent1" accent2="accent2" accent3="accent3" accent4="accent4" accent5="accent5" accent6="accent6" hlink="hlink" folHlink="folHlink"/>
  <p:sldLayoutIdLst>
    <p:sldLayoutId id="2147491604" r:id="rId1"/>
  </p:sldLayoutIdLst>
  <p:txStyles>
    <p:titleStyle>
      <a:lvl1pPr algn="l" defTabSz="457200" rtl="0" eaLnBrk="0" fontAlgn="base" hangingPunct="0">
        <a:spcBef>
          <a:spcPct val="0"/>
        </a:spcBef>
        <a:spcAft>
          <a:spcPct val="0"/>
        </a:spcAft>
        <a:defRPr sz="2400">
          <a:solidFill>
            <a:schemeClr val="tx1"/>
          </a:solidFill>
          <a:latin typeface="+mj-lt"/>
          <a:ea typeface="+mj-ea"/>
          <a:cs typeface="+mj-cs"/>
        </a:defRPr>
      </a:lvl1pPr>
      <a:lvl2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2pPr>
      <a:lvl3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3pPr>
      <a:lvl4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4pPr>
      <a:lvl5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5pPr>
      <a:lvl6pPr marL="457200" algn="l" defTabSz="457200" rtl="0" fontAlgn="base">
        <a:spcBef>
          <a:spcPct val="0"/>
        </a:spcBef>
        <a:spcAft>
          <a:spcPct val="0"/>
        </a:spcAft>
        <a:defRPr sz="2400">
          <a:solidFill>
            <a:schemeClr val="tx1"/>
          </a:solidFill>
          <a:latin typeface="Calibri" pitchFamily="34" charset="0"/>
          <a:ea typeface="微软雅黑" pitchFamily="34" charset="-122"/>
        </a:defRPr>
      </a:lvl6pPr>
      <a:lvl7pPr marL="914400" algn="l" defTabSz="457200" rtl="0" fontAlgn="base">
        <a:spcBef>
          <a:spcPct val="0"/>
        </a:spcBef>
        <a:spcAft>
          <a:spcPct val="0"/>
        </a:spcAft>
        <a:defRPr sz="2400">
          <a:solidFill>
            <a:schemeClr val="tx1"/>
          </a:solidFill>
          <a:latin typeface="Calibri" pitchFamily="34" charset="0"/>
          <a:ea typeface="微软雅黑" pitchFamily="34" charset="-122"/>
        </a:defRPr>
      </a:lvl7pPr>
      <a:lvl8pPr marL="1371600" algn="l" defTabSz="457200" rtl="0" fontAlgn="base">
        <a:spcBef>
          <a:spcPct val="0"/>
        </a:spcBef>
        <a:spcAft>
          <a:spcPct val="0"/>
        </a:spcAft>
        <a:defRPr sz="2400">
          <a:solidFill>
            <a:schemeClr val="tx1"/>
          </a:solidFill>
          <a:latin typeface="Calibri" pitchFamily="34" charset="0"/>
          <a:ea typeface="微软雅黑" pitchFamily="34" charset="-122"/>
        </a:defRPr>
      </a:lvl8pPr>
      <a:lvl9pPr marL="1828800" algn="l" defTabSz="457200" rtl="0" fontAlgn="base">
        <a:spcBef>
          <a:spcPct val="0"/>
        </a:spcBef>
        <a:spcAft>
          <a:spcPct val="0"/>
        </a:spcAft>
        <a:defRPr sz="2400">
          <a:solidFill>
            <a:schemeClr val="tx1"/>
          </a:solidFill>
          <a:latin typeface="Calibri" pitchFamily="34" charset="0"/>
          <a:ea typeface="微软雅黑" pitchFamily="34" charset="-122"/>
        </a:defRPr>
      </a:lvl9pPr>
    </p:titleStyle>
    <p:bodyStyle>
      <a:lvl1pPr marL="342900" indent="-342900" algn="l" defTabSz="457200" rtl="0" eaLnBrk="0" fontAlgn="base" hangingPunct="0">
        <a:lnSpc>
          <a:spcPct val="120000"/>
        </a:lnSpc>
        <a:spcBef>
          <a:spcPct val="20000"/>
        </a:spcBef>
        <a:spcAft>
          <a:spcPct val="0"/>
        </a:spcAft>
        <a:buFont typeface="Arial" charset="0"/>
        <a:buChar char="•"/>
        <a:defRPr sz="2000">
          <a:solidFill>
            <a:schemeClr val="tx1"/>
          </a:solidFill>
          <a:latin typeface="+mn-lt"/>
          <a:ea typeface="+mn-ea"/>
          <a:cs typeface="+mn-cs"/>
        </a:defRPr>
      </a:lvl1pPr>
      <a:lvl2pPr marL="742950" indent="-285750" algn="l" defTabSz="457200" rtl="0" eaLnBrk="0" fontAlgn="base" hangingPunct="0">
        <a:lnSpc>
          <a:spcPct val="120000"/>
        </a:lnSpc>
        <a:spcBef>
          <a:spcPct val="20000"/>
        </a:spcBef>
        <a:spcAft>
          <a:spcPct val="0"/>
        </a:spcAft>
        <a:buFont typeface="Arial" charset="0"/>
        <a:buChar char="–"/>
        <a:defRPr sz="2800">
          <a:solidFill>
            <a:schemeClr val="tx1"/>
          </a:solidFill>
          <a:latin typeface="+mn-lt"/>
          <a:ea typeface="+mn-ea"/>
        </a:defRPr>
      </a:lvl2pPr>
      <a:lvl3pPr marL="1143000" indent="-228600" algn="l" defTabSz="457200" rtl="0" eaLnBrk="0" fontAlgn="base" hangingPunct="0">
        <a:lnSpc>
          <a:spcPct val="120000"/>
        </a:lnSpc>
        <a:spcBef>
          <a:spcPct val="20000"/>
        </a:spcBef>
        <a:spcAft>
          <a:spcPct val="0"/>
        </a:spcAft>
        <a:buFont typeface="Arial" charset="0"/>
        <a:buChar char="•"/>
        <a:defRPr sz="1600">
          <a:solidFill>
            <a:schemeClr val="tx1"/>
          </a:solidFill>
          <a:latin typeface="+mn-lt"/>
          <a:ea typeface="+mn-ea"/>
        </a:defRPr>
      </a:lvl3pPr>
      <a:lvl4pPr marL="1600200" indent="-228600" algn="l" defTabSz="457200" rtl="0" eaLnBrk="0" fontAlgn="base" hangingPunct="0">
        <a:lnSpc>
          <a:spcPct val="120000"/>
        </a:lnSpc>
        <a:spcBef>
          <a:spcPct val="20000"/>
        </a:spcBef>
        <a:spcAft>
          <a:spcPct val="0"/>
        </a:spcAft>
        <a:buFont typeface="Arial" charset="0"/>
        <a:buChar char="–"/>
        <a:defRPr sz="1400">
          <a:solidFill>
            <a:schemeClr val="tx1"/>
          </a:solidFill>
          <a:latin typeface="+mn-lt"/>
          <a:ea typeface="+mn-ea"/>
        </a:defRPr>
      </a:lvl4pPr>
      <a:lvl5pPr marL="2057400" indent="-228600" algn="l" defTabSz="457200" rtl="0" eaLnBrk="0" fontAlgn="base" hangingPunct="0">
        <a:lnSpc>
          <a:spcPct val="120000"/>
        </a:lnSpc>
        <a:spcBef>
          <a:spcPct val="20000"/>
        </a:spcBef>
        <a:spcAft>
          <a:spcPct val="0"/>
        </a:spcAft>
        <a:buFont typeface="Arial" charset="0"/>
        <a:buChar char="»"/>
        <a:defRPr sz="1200">
          <a:solidFill>
            <a:schemeClr val="tx1"/>
          </a:solidFill>
          <a:latin typeface="+mn-lt"/>
          <a:ea typeface="+mn-ea"/>
        </a:defRPr>
      </a:lvl5pPr>
      <a:lvl6pPr marL="25146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6pPr>
      <a:lvl7pPr marL="29718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7pPr>
      <a:lvl8pPr marL="34290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8pPr>
      <a:lvl9pPr marL="38862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BCB504-D2ED-4015-A2B8-A0BE61E979C6}" type="datetimeFigureOut">
              <a:rPr lang="zh-CN" altLang="en-US" smtClean="0"/>
              <a:t>2017/6/27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039186369"/>
      </p:ext>
    </p:extLst>
  </p:cSld>
  <p:clrMap bg1="lt1" tx1="dk1" bg2="lt2" tx2="dk2" accent1="accent1" accent2="accent2" accent3="accent3" accent4="accent4" accent5="accent5" accent6="accent6" hlink="hlink" folHlink="folHlink"/>
  <p:sldLayoutIdLst>
    <p:sldLayoutId id="2147491606" r:id="rId1"/>
    <p:sldLayoutId id="2147491607" r:id="rId2"/>
    <p:sldLayoutId id="2147491608" r:id="rId3"/>
    <p:sldLayoutId id="2147491609" r:id="rId4"/>
    <p:sldLayoutId id="2147491610" r:id="rId5"/>
    <p:sldLayoutId id="2147491611" r:id="rId6"/>
    <p:sldLayoutId id="2147491612" r:id="rId7"/>
    <p:sldLayoutId id="2147491613" r:id="rId8"/>
    <p:sldLayoutId id="2147491614" r:id="rId9"/>
    <p:sldLayoutId id="2147491615" r:id="rId10"/>
    <p:sldLayoutId id="2147491616" r:id="rId11"/>
    <p:sldLayoutId id="21474916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8" Type="http://schemas.openxmlformats.org/officeDocument/2006/relationships/hyperlink" Target="http://www.youshuawang.com.cn/" TargetMode="External"/><Relationship Id="rId13" Type="http://schemas.openxmlformats.org/officeDocument/2006/relationships/hyperlink" Target="http://www.alibrush.com/" TargetMode="External"/><Relationship Id="rId18" Type="http://schemas.openxmlformats.org/officeDocument/2006/relationships/hyperlink" Target="http://www.shuabei.com/" TargetMode="External"/><Relationship Id="rId3" Type="http://schemas.openxmlformats.org/officeDocument/2006/relationships/hyperlink" Target="http://www.shuazuanla.com/" TargetMode="External"/><Relationship Id="rId21" Type="http://schemas.openxmlformats.org/officeDocument/2006/relationships/hyperlink" Target="http://www.jcxlt.com/" TargetMode="External"/><Relationship Id="rId7" Type="http://schemas.openxmlformats.org/officeDocument/2006/relationships/hyperlink" Target="http://www.yimaa.cn/" TargetMode="External"/><Relationship Id="rId12" Type="http://schemas.openxmlformats.org/officeDocument/2006/relationships/hyperlink" Target="http://www.17sxl.com/" TargetMode="External"/><Relationship Id="rId17" Type="http://schemas.openxmlformats.org/officeDocument/2006/relationships/hyperlink" Target="http://www.yishuake.com/" TargetMode="External"/><Relationship Id="rId25" Type="http://schemas.openxmlformats.org/officeDocument/2006/relationships/hyperlink" Target="http://www.51w03.com/" TargetMode="External"/><Relationship Id="rId2" Type="http://schemas.openxmlformats.org/officeDocument/2006/relationships/notesSlide" Target="../notesSlides/notesSlide13.xml"/><Relationship Id="rId16" Type="http://schemas.openxmlformats.org/officeDocument/2006/relationships/hyperlink" Target="http://www.mlieasy.com/" TargetMode="External"/><Relationship Id="rId20" Type="http://schemas.openxmlformats.org/officeDocument/2006/relationships/hyperlink" Target="http://www.szlau.com/" TargetMode="External"/><Relationship Id="rId1" Type="http://schemas.openxmlformats.org/officeDocument/2006/relationships/slideLayout" Target="../slideLayouts/slideLayout54.xml"/><Relationship Id="rId6" Type="http://schemas.openxmlformats.org/officeDocument/2006/relationships/hyperlink" Target="http://www.kuaishuawang.com/" TargetMode="External"/><Relationship Id="rId11" Type="http://schemas.openxmlformats.org/officeDocument/2006/relationships/hyperlink" Target="http://www.yousheng6.com/" TargetMode="External"/><Relationship Id="rId24" Type="http://schemas.openxmlformats.org/officeDocument/2006/relationships/hyperlink" Target="http://www.shuadanbang.com/" TargetMode="External"/><Relationship Id="rId5" Type="http://schemas.openxmlformats.org/officeDocument/2006/relationships/hyperlink" Target="http://www.taoshuashua.net/" TargetMode="External"/><Relationship Id="rId15" Type="http://schemas.openxmlformats.org/officeDocument/2006/relationships/hyperlink" Target="http://www.shuaxinyong.com/" TargetMode="External"/><Relationship Id="rId23" Type="http://schemas.openxmlformats.org/officeDocument/2006/relationships/hyperlink" Target="http://www.maidanshua.cn/" TargetMode="External"/><Relationship Id="rId10" Type="http://schemas.openxmlformats.org/officeDocument/2006/relationships/hyperlink" Target="http://dss.tiaozhuan360.com/" TargetMode="External"/><Relationship Id="rId19" Type="http://schemas.openxmlformats.org/officeDocument/2006/relationships/hyperlink" Target="http://www.taobaohushua.com/" TargetMode="External"/><Relationship Id="rId4" Type="http://schemas.openxmlformats.org/officeDocument/2006/relationships/hyperlink" Target="http://www.lunshua.com/" TargetMode="External"/><Relationship Id="rId9" Type="http://schemas.openxmlformats.org/officeDocument/2006/relationships/hyperlink" Target="http://www.dashunshua.com/" TargetMode="External"/><Relationship Id="rId14" Type="http://schemas.openxmlformats.org/officeDocument/2006/relationships/hyperlink" Target="http://www.imaidai.com/" TargetMode="External"/><Relationship Id="rId22" Type="http://schemas.openxmlformats.org/officeDocument/2006/relationships/hyperlink" Target="http://www.paiwinwin.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4.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slide" Target="slide10.xml"/><Relationship Id="rId4" Type="http://schemas.openxmlformats.org/officeDocument/2006/relationships/image" Target="../media/image32.png"/><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90" descr="01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12776"/>
            <a:ext cx="9144000" cy="5164138"/>
          </a:xfrm>
          <a:prstGeom prst="rect">
            <a:avLst/>
          </a:prstGeom>
          <a:noFill/>
          <a:extLst>
            <a:ext uri="{909E8E84-426E-40DD-AFC4-6F175D3DCCD1}">
              <a14:hiddenFill xmlns:a14="http://schemas.microsoft.com/office/drawing/2010/main">
                <a:solidFill>
                  <a:srgbClr val="FFFFFF"/>
                </a:solidFill>
              </a14:hiddenFill>
            </a:ext>
          </a:extLst>
        </p:spPr>
      </p:pic>
      <p:sp>
        <p:nvSpPr>
          <p:cNvPr id="3075" name="矩形 6"/>
          <p:cNvSpPr>
            <a:spLocks noChangeArrowheads="1"/>
          </p:cNvSpPr>
          <p:nvPr/>
        </p:nvSpPr>
        <p:spPr bwMode="auto">
          <a:xfrm>
            <a:off x="0" y="1340768"/>
            <a:ext cx="9144000" cy="2122053"/>
          </a:xfrm>
          <a:prstGeom prst="rect">
            <a:avLst/>
          </a:prstGeom>
          <a:solidFill>
            <a:srgbClr val="2F5597"/>
          </a:solidFill>
          <a:ln>
            <a:noFill/>
          </a:ln>
        </p:spPr>
        <p:txBody>
          <a:bodyPr anchor="ctr"/>
          <a:lstStyle/>
          <a:p>
            <a:endParaRPr lang="zh-CN" altLang="zh-CN">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6" name="TextBox 12"/>
          <p:cNvSpPr txBox="1">
            <a:spLocks noChangeArrowheads="1"/>
          </p:cNvSpPr>
          <p:nvPr/>
        </p:nvSpPr>
        <p:spPr bwMode="auto">
          <a:xfrm>
            <a:off x="2699792" y="4365104"/>
            <a:ext cx="4286280" cy="830997"/>
          </a:xfrm>
          <a:prstGeom prst="rect">
            <a:avLst/>
          </a:prstGeom>
          <a:noFill/>
          <a:ln>
            <a:noFill/>
          </a:ln>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lnSpc>
                <a:spcPct val="150000"/>
              </a:lnSpc>
              <a:spcBef>
                <a:spcPts val="0"/>
              </a:spcBef>
              <a:spcAft>
                <a:spcPts val="0"/>
              </a:spcAft>
              <a:defRPr/>
            </a:pPr>
            <a:r>
              <a:rPr lang="zh-CN" altLang="en-US" sz="3200" b="1" dirty="0">
                <a:ln w="17780" cmpd="sng">
                  <a:solidFill>
                    <a:srgbClr val="C00000"/>
                  </a:solidFill>
                  <a:prstDash val="solid"/>
                  <a:miter lim="800000"/>
                </a:ln>
                <a:solidFill>
                  <a:srgbClr val="C00000"/>
                </a:solidFill>
                <a:effectLst>
                  <a:outerShdw blurRad="50800" algn="tl" rotWithShape="0">
                    <a:srgbClr val="000000"/>
                  </a:outerShdw>
                </a:effectLst>
                <a:latin typeface="微软雅黑" pitchFamily="34" charset="-122"/>
                <a:ea typeface="微软雅黑" pitchFamily="34" charset="-122"/>
                <a:cs typeface="Tahoma" pitchFamily="34" charset="0"/>
              </a:rPr>
              <a:t>汇报人：刘倩君</a:t>
            </a:r>
            <a:endParaRPr lang="en-US" altLang="zh-CN" sz="3200" b="1" dirty="0">
              <a:ln w="17780" cmpd="sng">
                <a:solidFill>
                  <a:srgbClr val="C00000"/>
                </a:solidFill>
                <a:prstDash val="solid"/>
                <a:miter lim="800000"/>
              </a:ln>
              <a:solidFill>
                <a:srgbClr val="C00000"/>
              </a:solidFill>
              <a:effectLst>
                <a:outerShdw blurRad="50800" algn="tl" rotWithShape="0">
                  <a:srgbClr val="000000"/>
                </a:outerShdw>
              </a:effectLst>
              <a:latin typeface="微软雅黑" pitchFamily="34" charset="-122"/>
              <a:ea typeface="微软雅黑" pitchFamily="34" charset="-122"/>
              <a:cs typeface="Tahoma" pitchFamily="34" charset="0"/>
            </a:endParaRPr>
          </a:p>
        </p:txBody>
      </p:sp>
      <p:sp>
        <p:nvSpPr>
          <p:cNvPr id="17" name="文本框 16"/>
          <p:cNvSpPr txBox="1"/>
          <p:nvPr/>
        </p:nvSpPr>
        <p:spPr>
          <a:xfrm>
            <a:off x="0" y="1785844"/>
            <a:ext cx="9144000" cy="661720"/>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3700" b="1" dirty="0">
                <a:solidFill>
                  <a:srgbClr val="FFFFFF"/>
                </a:solidFill>
                <a:latin typeface="微软雅黑" charset="-122"/>
                <a:ea typeface="微软雅黑" charset="-122"/>
              </a:rPr>
              <a:t>电商黑灰产自动化监测和评估</a:t>
            </a:r>
          </a:p>
        </p:txBody>
      </p:sp>
      <p:sp>
        <p:nvSpPr>
          <p:cNvPr id="18" name="TextBox 4"/>
          <p:cNvSpPr txBox="1"/>
          <p:nvPr/>
        </p:nvSpPr>
        <p:spPr>
          <a:xfrm>
            <a:off x="5680" y="356245"/>
            <a:ext cx="9158288" cy="743986"/>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pPr>
            <a:endParaRPr lang="zh-CN" altLang="en-US" sz="3200" b="1" dirty="0">
              <a:solidFill>
                <a:schemeClr val="tx2"/>
              </a:solidFill>
              <a:latin typeface="微软雅黑" charset="-122"/>
              <a:ea typeface="微软雅黑" charset="-122"/>
            </a:endParaRPr>
          </a:p>
        </p:txBody>
      </p:sp>
    </p:spTree>
    <p:extLst>
      <p:ext uri="{BB962C8B-B14F-4D97-AF65-F5344CB8AC3E}">
        <p14:creationId xmlns:p14="http://schemas.microsoft.com/office/powerpoint/2010/main" val="27875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5" y="1910817"/>
            <a:ext cx="2754313" cy="2752725"/>
            <a:chOff x="1222375" y="1362075"/>
            <a:chExt cx="2754313" cy="2752725"/>
          </a:xfrm>
        </p:grpSpPr>
        <p:sp>
          <p:nvSpPr>
            <p:cNvPr id="14" name="椭圆 13"/>
            <p:cNvSpPr>
              <a:spLocks noChangeAspect="1"/>
            </p:cNvSpPr>
            <p:nvPr/>
          </p:nvSpPr>
          <p:spPr bwMode="auto">
            <a:xfrm>
              <a:off x="1222375" y="1362075"/>
              <a:ext cx="2754313" cy="2752725"/>
            </a:xfrm>
            <a:prstGeom prst="ellipse">
              <a:avLst/>
            </a:prstGeom>
            <a:noFill/>
            <a:ln w="76200" cap="flat" cmpd="sng" algn="ctr">
              <a:solidFill>
                <a:srgbClr val="376092"/>
              </a:solidFill>
              <a:prstDash val="solid"/>
            </a:ln>
            <a:effectLst/>
          </p:spPr>
          <p:txBody>
            <a:bodyPr anchor="ctr"/>
            <a:lstStyle/>
            <a:p>
              <a:pPr algn="ctr" eaLnBrk="1" fontAlgn="auto" hangingPunct="1">
                <a:spcBef>
                  <a:spcPts val="0"/>
                </a:spcBef>
                <a:spcAft>
                  <a:spcPts val="0"/>
                </a:spcAft>
                <a:defRPr/>
              </a:pPr>
              <a:endParaRPr lang="zh-CN" altLang="en-US" kern="0">
                <a:solidFill>
                  <a:srgbClr val="D7E4BE"/>
                </a:solidFill>
                <a:latin typeface="Verdana"/>
                <a:ea typeface="宋体" panose="02010600030101010101" pitchFamily="2" charset="-122"/>
              </a:endParaRPr>
            </a:p>
          </p:txBody>
        </p:sp>
        <p:sp>
          <p:nvSpPr>
            <p:cNvPr id="15" name="椭圆 14"/>
            <p:cNvSpPr>
              <a:spLocks noChangeAspect="1"/>
            </p:cNvSpPr>
            <p:nvPr/>
          </p:nvSpPr>
          <p:spPr bwMode="auto">
            <a:xfrm>
              <a:off x="1433513" y="1573213"/>
              <a:ext cx="2332037" cy="2330450"/>
            </a:xfrm>
            <a:prstGeom prst="ellipse">
              <a:avLst/>
            </a:prstGeom>
            <a:solidFill>
              <a:srgbClr val="FFFFFF">
                <a:alpha val="25098"/>
              </a:srgbClr>
            </a:solidFill>
            <a:ln w="76200" algn="ctr">
              <a:solidFill>
                <a:srgbClr val="595959">
                  <a:alpha val="25098"/>
                </a:srgbClr>
              </a:solidFill>
              <a:round/>
              <a:headEnd/>
              <a:tailEnd/>
            </a:ln>
          </p:spPr>
          <p:txBody>
            <a:bodyPr anchor="ctr"/>
            <a:lstStyle/>
            <a:p>
              <a:pPr algn="ctr" eaLnBrk="1" fontAlgn="auto" hangingPunct="1">
                <a:spcBef>
                  <a:spcPts val="0"/>
                </a:spcBef>
                <a:spcAft>
                  <a:spcPts val="0"/>
                </a:spcAft>
                <a:defRPr/>
              </a:pPr>
              <a:endParaRPr lang="zh-CN" altLang="en-US">
                <a:solidFill>
                  <a:srgbClr val="D7E4BE"/>
                </a:solidFill>
                <a:latin typeface="Verdana"/>
                <a:ea typeface="微软雅黑" pitchFamily="34" charset="-122"/>
              </a:endParaRPr>
            </a:p>
          </p:txBody>
        </p:sp>
      </p:grpSp>
      <p:sp>
        <p:nvSpPr>
          <p:cNvPr id="51204"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prstClr val="white"/>
                </a:solidFill>
              </a:rPr>
              <a:t>1</a:t>
            </a:r>
            <a:endParaRPr lang="zh-CN" altLang="en-US" sz="3200" i="1" dirty="0">
              <a:solidFill>
                <a:prstClr val="white"/>
              </a:solidFill>
            </a:endParaRPr>
          </a:p>
        </p:txBody>
      </p:sp>
      <p:sp>
        <p:nvSpPr>
          <p:cNvPr id="51205" name="标题 1"/>
          <p:cNvSpPr txBox="1">
            <a:spLocks noChangeArrowheads="1"/>
          </p:cNvSpPr>
          <p:nvPr/>
        </p:nvSpPr>
        <p:spPr bwMode="auto">
          <a:xfrm>
            <a:off x="774701" y="138113"/>
            <a:ext cx="1421036"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endParaRPr lang="zh-CN" altLang="en-US" sz="2400" dirty="0">
              <a:solidFill>
                <a:srgbClr val="0070C0"/>
              </a:solidFill>
            </a:endParaRPr>
          </a:p>
        </p:txBody>
      </p:sp>
      <p:pic>
        <p:nvPicPr>
          <p:cNvPr id="35"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613" y="2301751"/>
            <a:ext cx="15208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圆角矩形 31"/>
          <p:cNvSpPr/>
          <p:nvPr/>
        </p:nvSpPr>
        <p:spPr>
          <a:xfrm>
            <a:off x="2411760" y="1074176"/>
            <a:ext cx="6480720" cy="4371048"/>
          </a:xfrm>
          <a:prstGeom prst="roundRect">
            <a:avLst>
              <a:gd name="adj" fmla="val 9503"/>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endParaRPr lang="zh-CN" altLang="en-US" sz="2400" b="1" dirty="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2527640" y="1245626"/>
            <a:ext cx="6004800" cy="5355312"/>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社会影响：</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a:latin typeface="黑体" panose="02010609060101010101" pitchFamily="49" charset="-122"/>
                <a:ea typeface="黑体" panose="02010609060101010101" pitchFamily="49" charset="-122"/>
              </a:rPr>
              <a:t>危害电子商务信誉体系和市场秩序</a:t>
            </a:r>
            <a:endParaRPr lang="en-US" altLang="zh-CN" sz="14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en-US" sz="1400" dirty="0">
                <a:latin typeface="黑体" panose="02010609060101010101" pitchFamily="49" charset="-122"/>
                <a:ea typeface="黑体" panose="02010609060101010101" pitchFamily="49" charset="-122"/>
              </a:rPr>
              <a:t>滋生其他违法犯罪活动，如诈骗、恶意传播流量木马等</a:t>
            </a:r>
            <a:endParaRPr lang="en-US" altLang="zh-CN" sz="1400" dirty="0">
              <a:latin typeface="黑体" panose="02010609060101010101" pitchFamily="49" charset="-122"/>
              <a:ea typeface="黑体" panose="02010609060101010101" pitchFamily="49"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国家政策</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en-US" altLang="zh-CN" sz="1200" dirty="0">
                <a:latin typeface="黑体" panose="02010609060101010101" pitchFamily="49" charset="-122"/>
                <a:ea typeface="黑体" panose="02010609060101010101" pitchFamily="49" charset="-122"/>
              </a:rPr>
              <a:t>2017</a:t>
            </a:r>
            <a:r>
              <a:rPr lang="zh-CN" altLang="en-US" sz="1200" dirty="0">
                <a:latin typeface="黑体" panose="02010609060101010101" pitchFamily="49" charset="-122"/>
                <a:ea typeface="黑体" panose="02010609060101010101" pitchFamily="49" charset="-122"/>
              </a:rPr>
              <a:t>年</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月，全国人大常委会审议的电商法草案提出，不得实施损害电子商务信用评价的行为，包括以虚构交易、删除不利评价、有偿或者以其他条件换取有利评价的形式，为自己或他人提升商业信誉，以及发布不实信用评价信息等</a:t>
            </a:r>
            <a:endParaRPr lang="en-US" altLang="zh-CN" sz="12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炒信刷单或将成为违法行为</a:t>
            </a:r>
            <a:endParaRPr lang="en-US" altLang="zh-CN" sz="1200" dirty="0">
              <a:latin typeface="黑体" panose="02010609060101010101" pitchFamily="49" charset="-122"/>
              <a:ea typeface="黑体" panose="02010609060101010101" pitchFamily="49"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课题目标</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全面检测电商相关的网络黑灰产，包括黑词挖掘和黑灰产网站识别</a:t>
            </a:r>
            <a:endParaRPr lang="en-US" altLang="zh-CN" sz="12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zh-CN" sz="1200" dirty="0">
                <a:latin typeface="黑体" panose="02010609060101010101" pitchFamily="49" charset="-122"/>
                <a:ea typeface="黑体" panose="02010609060101010101" pitchFamily="49" charset="-122"/>
              </a:rPr>
              <a:t>自动化监测和</a:t>
            </a:r>
            <a:r>
              <a:rPr lang="zh-CN" altLang="en-US" sz="1200" dirty="0">
                <a:latin typeface="黑体" panose="02010609060101010101" pitchFamily="49" charset="-122"/>
                <a:ea typeface="黑体" panose="02010609060101010101" pitchFamily="49" charset="-122"/>
              </a:rPr>
              <a:t>分析黑灰产</a:t>
            </a:r>
            <a:r>
              <a:rPr lang="zh-CN" altLang="zh-CN" sz="1200" dirty="0">
                <a:latin typeface="黑体" panose="02010609060101010101" pitchFamily="49" charset="-122"/>
                <a:ea typeface="黑体" panose="02010609060101010101" pitchFamily="49" charset="-122"/>
              </a:rPr>
              <a:t>规模</a:t>
            </a:r>
            <a:r>
              <a:rPr lang="zh-CN" altLang="en-US" sz="1200" dirty="0">
                <a:latin typeface="黑体" panose="02010609060101010101" pitchFamily="49" charset="-122"/>
                <a:ea typeface="黑体" panose="02010609060101010101" pitchFamily="49" charset="-122"/>
              </a:rPr>
              <a:t>、趋势、运作流程</a:t>
            </a:r>
            <a:endParaRPr lang="zh-CN" altLang="zh-CN" sz="1200" dirty="0">
              <a:latin typeface="黑体" panose="02010609060101010101" pitchFamily="49" charset="-122"/>
              <a:ea typeface="黑体" panose="02010609060101010101" pitchFamily="49" charset="-122"/>
            </a:endParaRPr>
          </a:p>
          <a:p>
            <a:pPr>
              <a:lnSpc>
                <a:spcPct val="150000"/>
              </a:lnSpc>
            </a:pPr>
            <a:endParaRPr lang="zh-CN" altLang="en-US" sz="2000" b="1"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endParaRPr lang="en-US" altLang="zh-CN" sz="2000" b="1" dirty="0">
              <a:solidFill>
                <a:prstClr val="black"/>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34666" y="2480481"/>
            <a:ext cx="2145903" cy="1384995"/>
          </a:xfrm>
          <a:prstGeom prst="rect">
            <a:avLst/>
          </a:prstGeom>
        </p:spPr>
        <p:txBody>
          <a:bodyPr wrap="squar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炒信刷单</a:t>
            </a:r>
            <a:endParaRPr lang="en-US" altLang="zh-CN" sz="2800" b="1" dirty="0">
              <a:solidFill>
                <a:srgbClr val="C00000"/>
              </a:solidFill>
              <a:latin typeface="微软雅黑" panose="020B0503020204020204" pitchFamily="34" charset="-122"/>
              <a:ea typeface="微软雅黑" panose="020B0503020204020204" pitchFamily="34" charset="-122"/>
            </a:endParaRPr>
          </a:p>
          <a:p>
            <a:pPr algn="ctr"/>
            <a:r>
              <a:rPr lang="zh-CN" altLang="en-US" sz="2800" b="1" dirty="0">
                <a:solidFill>
                  <a:srgbClr val="C00000"/>
                </a:solidFill>
                <a:latin typeface="微软雅黑" panose="020B0503020204020204" pitchFamily="34" charset="-122"/>
                <a:ea typeface="微软雅黑" panose="020B0503020204020204" pitchFamily="34" charset="-122"/>
              </a:rPr>
              <a:t>成为         电商毒瘤</a:t>
            </a:r>
          </a:p>
        </p:txBody>
      </p:sp>
      <p:sp>
        <p:nvSpPr>
          <p:cNvPr id="11"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研究背景及趋势分析</a:t>
            </a:r>
          </a:p>
        </p:txBody>
      </p:sp>
      <p:sp>
        <p:nvSpPr>
          <p:cNvPr id="12" name="标题 1"/>
          <p:cNvSpPr txBox="1">
            <a:spLocks noChangeArrowheads="1"/>
          </p:cNvSpPr>
          <p:nvPr/>
        </p:nvSpPr>
        <p:spPr bwMode="auto">
          <a:xfrm>
            <a:off x="6444208" y="30956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42380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rgbClr val="FFFFFF"/>
                </a:solidFill>
              </a:rPr>
              <a:t>2</a:t>
            </a:r>
            <a:endParaRPr lang="zh-CN" altLang="en-US" sz="3200" i="1" dirty="0">
              <a:solidFill>
                <a:srgbClr val="FFFFFF"/>
              </a:solidFill>
            </a:endParaRPr>
          </a:p>
        </p:txBody>
      </p:sp>
      <p:sp>
        <p:nvSpPr>
          <p:cNvPr id="50" name="Shape 1653"/>
          <p:cNvSpPr/>
          <p:nvPr/>
        </p:nvSpPr>
        <p:spPr>
          <a:xfrm rot="292496">
            <a:off x="1559463" y="5614141"/>
            <a:ext cx="95250" cy="65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a:defRPr/>
            </a:pPr>
            <a:endParaRPr sz="975">
              <a:solidFill>
                <a:prstClr val="black"/>
              </a:solidFill>
              <a:latin typeface="微软雅黑" panose="020B0503020204020204" pitchFamily="34" charset="-122"/>
              <a:ea typeface="微软雅黑" panose="020B0503020204020204" pitchFamily="34" charset="-122"/>
            </a:endParaRPr>
          </a:p>
        </p:txBody>
      </p:sp>
      <p:sp>
        <p:nvSpPr>
          <p:cNvPr id="36871" name="Text Placeholder 3"/>
          <p:cNvSpPr txBox="1">
            <a:spLocks/>
          </p:cNvSpPr>
          <p:nvPr/>
        </p:nvSpPr>
        <p:spPr bwMode="auto">
          <a:xfrm rot="292496">
            <a:off x="8010525" y="6040438"/>
            <a:ext cx="8429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685800" indent="-2286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spcBef>
                <a:spcPts val="1000"/>
              </a:spcBef>
              <a:buFont typeface="Arial" charset="0"/>
              <a:buNone/>
            </a:pPr>
            <a:r>
              <a:rPr lang="zh-CN" altLang="en-US" sz="1000">
                <a:solidFill>
                  <a:srgbClr val="FFFFFF"/>
                </a:solidFill>
                <a:latin typeface="微软雅黑" panose="020B0503020204020204" pitchFamily="34" charset="-122"/>
                <a:ea typeface="微软雅黑" panose="020B0503020204020204" pitchFamily="34" charset="-122"/>
                <a:cs typeface="Open Sans" charset="0"/>
              </a:rPr>
              <a:t>输入文本</a:t>
            </a:r>
            <a:endParaRPr lang="id-ID" altLang="zh-CN" sz="1000">
              <a:solidFill>
                <a:srgbClr val="FFFFFF"/>
              </a:solidFill>
              <a:latin typeface="微软雅黑" panose="020B0503020204020204" pitchFamily="34" charset="-122"/>
              <a:ea typeface="微软雅黑" panose="020B0503020204020204" pitchFamily="34" charset="-122"/>
              <a:cs typeface="Open Sans" charset="0"/>
            </a:endParaRPr>
          </a:p>
        </p:txBody>
      </p:sp>
      <p:sp>
        <p:nvSpPr>
          <p:cNvPr id="26" name="TextBox 154" hidden="1"/>
          <p:cNvSpPr txBox="1"/>
          <p:nvPr/>
        </p:nvSpPr>
        <p:spPr>
          <a:xfrm flipH="1">
            <a:off x="-107950" y="3954463"/>
            <a:ext cx="2628900" cy="338137"/>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pPr>
            <a:r>
              <a:rPr lang="zh-CN" altLang="en-US" sz="2000" b="1">
                <a:solidFill>
                  <a:srgbClr val="17375E"/>
                </a:solidFill>
                <a:effectLst>
                  <a:outerShdw blurRad="38100" dist="38100" dir="2700000" algn="tl">
                    <a:srgbClr val="C0C0C0"/>
                  </a:outerShdw>
                </a:effectLst>
                <a:latin typeface="Arial Rounded MT Bold" charset="0"/>
                <a:ea typeface="微软雅黑" charset="-122"/>
                <a:cs typeface="Times New Roman" charset="0"/>
              </a:rPr>
              <a:t>事前主动防</a:t>
            </a:r>
          </a:p>
        </p:txBody>
      </p:sp>
      <p:grpSp>
        <p:nvGrpSpPr>
          <p:cNvPr id="12" name="组合 11"/>
          <p:cNvGrpSpPr>
            <a:grpSpLocks/>
          </p:cNvGrpSpPr>
          <p:nvPr/>
        </p:nvGrpSpPr>
        <p:grpSpPr bwMode="auto">
          <a:xfrm>
            <a:off x="1788443" y="2822724"/>
            <a:ext cx="5023914" cy="1233017"/>
            <a:chOff x="3542656" y="2237750"/>
            <a:chExt cx="5782052" cy="1233191"/>
          </a:xfrm>
        </p:grpSpPr>
        <p:sp>
          <p:nvSpPr>
            <p:cNvPr id="11" name="矩形 10"/>
            <p:cNvSpPr/>
            <p:nvPr/>
          </p:nvSpPr>
          <p:spPr>
            <a:xfrm>
              <a:off x="3989283" y="2246805"/>
              <a:ext cx="5335425"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r>
                <a:rPr lang="zh-CN" altLang="en-US" sz="2000" b="1" dirty="0">
                  <a:latin typeface="微软雅黑" panose="020B0503020204020204" pitchFamily="34" charset="-122"/>
                  <a:ea typeface="微软雅黑" panose="020B0503020204020204" pitchFamily="34" charset="-122"/>
                </a:rPr>
                <a:t>如何准确识别电商黑灰产相关的网站？</a:t>
              </a:r>
              <a:endParaRPr lang="zh-CN" altLang="zh-CN"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3542656" y="2237750"/>
              <a:ext cx="44022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科学问题二</a:t>
              </a:r>
            </a:p>
          </p:txBody>
        </p:sp>
      </p:grpSp>
      <p:grpSp>
        <p:nvGrpSpPr>
          <p:cNvPr id="42" name="组合 41"/>
          <p:cNvGrpSpPr>
            <a:grpSpLocks/>
          </p:cNvGrpSpPr>
          <p:nvPr/>
        </p:nvGrpSpPr>
        <p:grpSpPr bwMode="auto">
          <a:xfrm>
            <a:off x="1766231" y="4653136"/>
            <a:ext cx="5023914" cy="1223962"/>
            <a:chOff x="2915816" y="2204864"/>
            <a:chExt cx="5178306" cy="1224136"/>
          </a:xfrm>
        </p:grpSpPr>
        <p:sp>
          <p:nvSpPr>
            <p:cNvPr id="44" name="矩形 43"/>
            <p:cNvSpPr/>
            <p:nvPr/>
          </p:nvSpPr>
          <p:spPr>
            <a:xfrm>
              <a:off x="3319570" y="2204864"/>
              <a:ext cx="4774552"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b="1" dirty="0">
                  <a:latin typeface="微软雅黑" panose="020B0503020204020204" pitchFamily="34" charset="-122"/>
                  <a:ea typeface="微软雅黑" panose="020B0503020204020204" pitchFamily="34" charset="-122"/>
                </a:rPr>
                <a:t>如何</a:t>
              </a:r>
              <a:r>
                <a:rPr lang="zh-CN" altLang="zh-CN" sz="2000" b="1" dirty="0">
                  <a:latin typeface="微软雅黑" panose="020B0503020204020204" pitchFamily="34" charset="-122"/>
                  <a:ea typeface="微软雅黑" panose="020B0503020204020204" pitchFamily="34" charset="-122"/>
                </a:rPr>
                <a:t>自动化</a:t>
              </a:r>
              <a:r>
                <a:rPr lang="zh-CN" altLang="en-US" sz="2000" b="1" dirty="0">
                  <a:latin typeface="微软雅黑" panose="020B0503020204020204" pitchFamily="34" charset="-122"/>
                  <a:ea typeface="微软雅黑" panose="020B0503020204020204" pitchFamily="34" charset="-122"/>
                </a:rPr>
                <a:t>分析</a:t>
              </a:r>
              <a:r>
                <a:rPr lang="zh-CN" altLang="zh-CN" sz="2000" b="1" dirty="0">
                  <a:latin typeface="微软雅黑" panose="020B0503020204020204" pitchFamily="34" charset="-122"/>
                  <a:ea typeface="微软雅黑" panose="020B0503020204020204" pitchFamily="34" charset="-122"/>
                </a:rPr>
                <a:t>和评估</a:t>
              </a:r>
              <a:r>
                <a:rPr lang="zh-CN" altLang="en-US" sz="2000" b="1" dirty="0">
                  <a:latin typeface="微软雅黑" panose="020B0503020204020204" pitchFamily="34" charset="-122"/>
                  <a:ea typeface="微软雅黑" panose="020B0503020204020204" pitchFamily="34" charset="-122"/>
                </a:rPr>
                <a:t>电商黑灰产</a:t>
              </a:r>
              <a:r>
                <a:rPr lang="zh-CN" altLang="zh-CN" sz="2000" b="1" dirty="0">
                  <a:latin typeface="微软雅黑" panose="020B0503020204020204" pitchFamily="34" charset="-122"/>
                  <a:ea typeface="微软雅黑" panose="020B0503020204020204" pitchFamily="34" charset="-122"/>
                </a:rPr>
                <a:t>规模</a:t>
              </a:r>
              <a:r>
                <a:rPr lang="zh-CN" altLang="en-US" sz="2000" b="1" dirty="0">
                  <a:latin typeface="微软雅黑" panose="020B0503020204020204" pitchFamily="34" charset="-122"/>
                  <a:ea typeface="微软雅黑" panose="020B0503020204020204" pitchFamily="34" charset="-122"/>
                </a:rPr>
                <a:t>、趋势和产业运作情况？</a:t>
              </a:r>
            </a:p>
          </p:txBody>
        </p:sp>
        <p:sp>
          <p:nvSpPr>
            <p:cNvPr id="43" name="矩形 42"/>
            <p:cNvSpPr/>
            <p:nvPr/>
          </p:nvSpPr>
          <p:spPr>
            <a:xfrm>
              <a:off x="2915816" y="2204864"/>
              <a:ext cx="394259"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科学问题三</a:t>
              </a:r>
            </a:p>
          </p:txBody>
        </p:sp>
      </p:grpSp>
      <p:grpSp>
        <p:nvGrpSpPr>
          <p:cNvPr id="48" name="组合 47"/>
          <p:cNvGrpSpPr>
            <a:grpSpLocks/>
          </p:cNvGrpSpPr>
          <p:nvPr/>
        </p:nvGrpSpPr>
        <p:grpSpPr bwMode="auto">
          <a:xfrm>
            <a:off x="1760190" y="1124744"/>
            <a:ext cx="4998387" cy="1223962"/>
            <a:chOff x="2915816" y="2204864"/>
            <a:chExt cx="5767718" cy="1224136"/>
          </a:xfrm>
        </p:grpSpPr>
        <p:sp>
          <p:nvSpPr>
            <p:cNvPr id="49" name="矩形 48"/>
            <p:cNvSpPr/>
            <p:nvPr/>
          </p:nvSpPr>
          <p:spPr>
            <a:xfrm>
              <a:off x="3348004" y="2204864"/>
              <a:ext cx="5335530"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b="1" dirty="0">
                  <a:latin typeface="微软雅黑" panose="020B0503020204020204" pitchFamily="34" charset="-122"/>
                  <a:ea typeface="微软雅黑" panose="020B0503020204020204" pitchFamily="34" charset="-122"/>
                </a:rPr>
                <a:t>如何有效挖掘电商黑灰产相关的黑词？</a:t>
              </a:r>
            </a:p>
          </p:txBody>
        </p:sp>
        <p:sp>
          <p:nvSpPr>
            <p:cNvPr id="51" name="矩形 50"/>
            <p:cNvSpPr/>
            <p:nvPr/>
          </p:nvSpPr>
          <p:spPr>
            <a:xfrm>
              <a:off x="2915816" y="2204864"/>
              <a:ext cx="44356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科学问题一</a:t>
              </a:r>
            </a:p>
          </p:txBody>
        </p:sp>
      </p:grpSp>
      <p:sp>
        <p:nvSpPr>
          <p:cNvPr id="39"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研究内容及方法路线</a:t>
            </a:r>
          </a:p>
        </p:txBody>
      </p:sp>
      <p:sp>
        <p:nvSpPr>
          <p:cNvPr id="40" name="副标题 4"/>
          <p:cNvSpPr txBox="1">
            <a:spLocks noChangeArrowheads="1"/>
          </p:cNvSpPr>
          <p:nvPr/>
        </p:nvSpPr>
        <p:spPr bwMode="auto">
          <a:xfrm flipH="1">
            <a:off x="5292725" y="404664"/>
            <a:ext cx="2905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研究内容</a:t>
            </a:r>
          </a:p>
        </p:txBody>
      </p:sp>
    </p:spTree>
    <p:extLst>
      <p:ext uri="{BB962C8B-B14F-4D97-AF65-F5344CB8AC3E}">
        <p14:creationId xmlns:p14="http://schemas.microsoft.com/office/powerpoint/2010/main" val="16297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7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副标题 4"/>
          <p:cNvSpPr txBox="1">
            <a:spLocks noChangeArrowheads="1"/>
          </p:cNvSpPr>
          <p:nvPr/>
        </p:nvSpPr>
        <p:spPr bwMode="auto">
          <a:xfrm flipH="1">
            <a:off x="5292725" y="520700"/>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lnSpc>
                <a:spcPct val="100000"/>
              </a:lnSpc>
              <a:spcBef>
                <a:spcPct val="20000"/>
              </a:spcBef>
              <a:buFont typeface="Arial" charset="0"/>
              <a:buNone/>
            </a:pPr>
            <a:endParaRPr lang="zh-CN" altLang="en-US" sz="1800">
              <a:solidFill>
                <a:srgbClr val="0070C0"/>
              </a:solidFill>
            </a:endParaRPr>
          </a:p>
        </p:txBody>
      </p:sp>
      <p:sp>
        <p:nvSpPr>
          <p:cNvPr id="4915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rgbClr val="FFFFFF"/>
                </a:solidFill>
              </a:rPr>
              <a:t>2</a:t>
            </a:r>
            <a:endParaRPr lang="zh-CN" altLang="en-US" sz="3200" i="1" dirty="0">
              <a:solidFill>
                <a:srgbClr val="FFFFFF"/>
              </a:solidFill>
            </a:endParaRPr>
          </a:p>
        </p:txBody>
      </p:sp>
      <p:sp>
        <p:nvSpPr>
          <p:cNvPr id="66"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研究内容及方法路线</a:t>
            </a:r>
          </a:p>
        </p:txBody>
      </p:sp>
      <p:sp>
        <p:nvSpPr>
          <p:cNvPr id="67" name="副标题 4"/>
          <p:cNvSpPr txBox="1">
            <a:spLocks noChangeArrowheads="1"/>
          </p:cNvSpPr>
          <p:nvPr/>
        </p:nvSpPr>
        <p:spPr bwMode="auto">
          <a:xfrm flipH="1">
            <a:off x="5292725" y="404664"/>
            <a:ext cx="2905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algn="ctr" defTabSz="685800" eaLnBrk="1" hangingPunct="1">
              <a:lnSpc>
                <a:spcPct val="90000"/>
              </a:lnSpc>
              <a:spcBef>
                <a:spcPts val="750"/>
              </a:spcBef>
              <a:buFont typeface="Arial" charset="0"/>
              <a:buNone/>
              <a:defRPr sz="1600" b="1">
                <a:solidFill>
                  <a:srgbClr val="0070C0"/>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r>
              <a:rPr lang="zh-CN" altLang="en-US" dirty="0"/>
              <a:t>系统框架</a:t>
            </a:r>
          </a:p>
        </p:txBody>
      </p:sp>
      <p:pic>
        <p:nvPicPr>
          <p:cNvPr id="4" name="图片 3">
            <a:extLst>
              <a:ext uri="{FF2B5EF4-FFF2-40B4-BE49-F238E27FC236}">
                <a16:creationId xmlns:a16="http://schemas.microsoft.com/office/drawing/2014/main" id="{611C530D-CD07-4038-8221-E85FA96F2F1A}"/>
              </a:ext>
            </a:extLst>
          </p:cNvPr>
          <p:cNvPicPr>
            <a:picLocks noChangeAspect="1"/>
          </p:cNvPicPr>
          <p:nvPr/>
        </p:nvPicPr>
        <p:blipFill>
          <a:blip r:embed="rId3"/>
          <a:stretch>
            <a:fillRect/>
          </a:stretch>
        </p:blipFill>
        <p:spPr>
          <a:xfrm>
            <a:off x="987" y="1484784"/>
            <a:ext cx="9144000" cy="3686835"/>
          </a:xfrm>
          <a:prstGeom prst="rect">
            <a:avLst/>
          </a:prstGeom>
        </p:spPr>
      </p:pic>
    </p:spTree>
    <p:extLst>
      <p:ext uri="{BB962C8B-B14F-4D97-AF65-F5344CB8AC3E}">
        <p14:creationId xmlns:p14="http://schemas.microsoft.com/office/powerpoint/2010/main" val="57354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684214" y="4971049"/>
            <a:ext cx="3173026" cy="17119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5210235" y="4971050"/>
            <a:ext cx="2409033" cy="1328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3258510" y="1002850"/>
            <a:ext cx="2443546" cy="12684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6588224" y="1061717"/>
            <a:ext cx="2376263" cy="11761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018175" y="2386161"/>
            <a:ext cx="119987" cy="289451"/>
            <a:chOff x="1043608" y="1988840"/>
            <a:chExt cx="72008" cy="511399"/>
          </a:xfrm>
        </p:grpSpPr>
        <p:cxnSp>
          <p:nvCxnSpPr>
            <p:cNvPr id="3" name="直接连接符 2"/>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34" name="直接连接符 33"/>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sp>
        <p:nvSpPr>
          <p:cNvPr id="5" name="圆角矩形 4"/>
          <p:cNvSpPr/>
          <p:nvPr/>
        </p:nvSpPr>
        <p:spPr>
          <a:xfrm>
            <a:off x="82072" y="858800"/>
            <a:ext cx="2170026" cy="15273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grpSp>
        <p:nvGrpSpPr>
          <p:cNvPr id="52" name="Group 14"/>
          <p:cNvGrpSpPr>
            <a:grpSpLocks/>
          </p:cNvGrpSpPr>
          <p:nvPr/>
        </p:nvGrpSpPr>
        <p:grpSpPr bwMode="auto">
          <a:xfrm>
            <a:off x="3873819" y="2794604"/>
            <a:ext cx="1446797" cy="1541337"/>
            <a:chOff x="5379142" y="2991066"/>
            <a:chExt cx="1414667" cy="1619124"/>
          </a:xfrm>
        </p:grpSpPr>
        <p:sp>
          <p:nvSpPr>
            <p:cNvPr id="53" name="Shape 1723"/>
            <p:cNvSpPr/>
            <p:nvPr/>
          </p:nvSpPr>
          <p:spPr>
            <a:xfrm rot="18900000">
              <a:off x="5379142" y="2991066"/>
              <a:ext cx="1414667"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54" name="Shape 1726"/>
            <p:cNvSpPr/>
            <p:nvPr/>
          </p:nvSpPr>
          <p:spPr>
            <a:xfrm rot="18900000">
              <a:off x="5379142" y="3196366"/>
              <a:ext cx="1414667" cy="1413824"/>
            </a:xfrm>
            <a:prstGeom prst="roundRect">
              <a:avLst>
                <a:gd name="adj" fmla="val 15000"/>
              </a:avLst>
            </a:prstGeom>
            <a:solidFill>
              <a:schemeClr val="accent1">
                <a:lumMod val="20000"/>
                <a:lumOff val="80000"/>
              </a:schemeClr>
            </a:solidFill>
            <a:ln w="12700" cap="flat">
              <a:noFill/>
              <a:miter lim="400000"/>
            </a:ln>
            <a:effectLst/>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60" name="Group 12"/>
          <p:cNvGrpSpPr>
            <a:grpSpLocks/>
          </p:cNvGrpSpPr>
          <p:nvPr/>
        </p:nvGrpSpPr>
        <p:grpSpPr bwMode="auto">
          <a:xfrm>
            <a:off x="2122008" y="2780129"/>
            <a:ext cx="1391600" cy="1570286"/>
            <a:chOff x="3563871" y="3199409"/>
            <a:chExt cx="1414666" cy="1619124"/>
          </a:xfrm>
        </p:grpSpPr>
        <p:sp>
          <p:nvSpPr>
            <p:cNvPr id="65" name="Shape 1722"/>
            <p:cNvSpPr/>
            <p:nvPr/>
          </p:nvSpPr>
          <p:spPr>
            <a:xfrm rot="8100000">
              <a:off x="3563871" y="3404709"/>
              <a:ext cx="1414666" cy="1413824"/>
            </a:xfrm>
            <a:prstGeom prst="roundRect">
              <a:avLst>
                <a:gd name="adj" fmla="val 15000"/>
              </a:avLst>
            </a:prstGeom>
            <a:solidFill>
              <a:schemeClr val="accent6"/>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66" name="Shape 1729"/>
            <p:cNvSpPr/>
            <p:nvPr/>
          </p:nvSpPr>
          <p:spPr>
            <a:xfrm rot="8100000">
              <a:off x="3563871" y="3199409"/>
              <a:ext cx="1414666" cy="1413824"/>
            </a:xfrm>
            <a:prstGeom prst="roundRect">
              <a:avLst>
                <a:gd name="adj" fmla="val 1500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68" name="Group 11"/>
          <p:cNvGrpSpPr>
            <a:grpSpLocks/>
          </p:cNvGrpSpPr>
          <p:nvPr/>
        </p:nvGrpSpPr>
        <p:grpSpPr bwMode="auto">
          <a:xfrm>
            <a:off x="226088" y="2765909"/>
            <a:ext cx="1569828" cy="1598726"/>
            <a:chOff x="1743076" y="2872313"/>
            <a:chExt cx="1452202" cy="1614756"/>
          </a:xfrm>
        </p:grpSpPr>
        <p:sp>
          <p:nvSpPr>
            <p:cNvPr id="76" name="Shape 1721"/>
            <p:cNvSpPr/>
            <p:nvPr/>
          </p:nvSpPr>
          <p:spPr>
            <a:xfrm rot="18900000">
              <a:off x="1743076" y="2872313"/>
              <a:ext cx="1414666"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1" name="Shape 1732"/>
            <p:cNvSpPr/>
            <p:nvPr/>
          </p:nvSpPr>
          <p:spPr>
            <a:xfrm rot="18900000">
              <a:off x="1780612" y="3073245"/>
              <a:ext cx="1414666" cy="1413824"/>
            </a:xfrm>
            <a:prstGeom prst="roundRect">
              <a:avLst>
                <a:gd name="adj" fmla="val 15000"/>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82" name="Group 15"/>
          <p:cNvGrpSpPr>
            <a:grpSpLocks/>
          </p:cNvGrpSpPr>
          <p:nvPr/>
        </p:nvGrpSpPr>
        <p:grpSpPr bwMode="auto">
          <a:xfrm>
            <a:off x="5680475" y="2806357"/>
            <a:ext cx="1338077" cy="1517831"/>
            <a:chOff x="7199937" y="3311389"/>
            <a:chExt cx="1414666" cy="1562036"/>
          </a:xfrm>
        </p:grpSpPr>
        <p:sp>
          <p:nvSpPr>
            <p:cNvPr id="83" name="Shape 1724"/>
            <p:cNvSpPr/>
            <p:nvPr/>
          </p:nvSpPr>
          <p:spPr>
            <a:xfrm rot="8100000">
              <a:off x="7199937" y="3459600"/>
              <a:ext cx="1414666" cy="1413825"/>
            </a:xfrm>
            <a:prstGeom prst="roundRect">
              <a:avLst>
                <a:gd name="adj" fmla="val 15000"/>
              </a:avLst>
            </a:prstGeom>
            <a:solidFill>
              <a:schemeClr val="accent6"/>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4" name="Shape 1735"/>
            <p:cNvSpPr/>
            <p:nvPr/>
          </p:nvSpPr>
          <p:spPr>
            <a:xfrm rot="8100000">
              <a:off x="7199937" y="3311389"/>
              <a:ext cx="1414666" cy="1413825"/>
            </a:xfrm>
            <a:prstGeom prst="roundRect">
              <a:avLst>
                <a:gd name="adj" fmla="val 1500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85" name="Group 16"/>
          <p:cNvGrpSpPr>
            <a:grpSpLocks/>
          </p:cNvGrpSpPr>
          <p:nvPr/>
        </p:nvGrpSpPr>
        <p:grpSpPr bwMode="auto">
          <a:xfrm>
            <a:off x="7469805" y="2779973"/>
            <a:ext cx="1310261" cy="1570599"/>
            <a:chOff x="9087592" y="2893064"/>
            <a:chExt cx="1414666" cy="1619123"/>
          </a:xfrm>
        </p:grpSpPr>
        <p:sp>
          <p:nvSpPr>
            <p:cNvPr id="86" name="Shape 1725"/>
            <p:cNvSpPr/>
            <p:nvPr/>
          </p:nvSpPr>
          <p:spPr>
            <a:xfrm rot="18900000">
              <a:off x="9087592" y="2893064"/>
              <a:ext cx="1414666"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7" name="Shape 1738"/>
            <p:cNvSpPr/>
            <p:nvPr/>
          </p:nvSpPr>
          <p:spPr>
            <a:xfrm rot="18900000">
              <a:off x="9087592" y="3098363"/>
              <a:ext cx="1414666" cy="1413824"/>
            </a:xfrm>
            <a:prstGeom prst="roundRect">
              <a:avLst>
                <a:gd name="adj" fmla="val 15000"/>
              </a:avLst>
            </a:prstGeom>
            <a:solidFill>
              <a:schemeClr val="accent1">
                <a:lumMod val="20000"/>
                <a:lumOff val="80000"/>
              </a:schemeClr>
            </a:solidFill>
            <a:ln w="12700" cap="flat">
              <a:noFill/>
              <a:miter lim="400000"/>
            </a:ln>
            <a:effectLst/>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sp>
        <p:nvSpPr>
          <p:cNvPr id="88" name="Text Placeholder 4"/>
          <p:cNvSpPr txBox="1">
            <a:spLocks/>
          </p:cNvSpPr>
          <p:nvPr/>
        </p:nvSpPr>
        <p:spPr bwMode="auto">
          <a:xfrm>
            <a:off x="181700" y="3426351"/>
            <a:ext cx="2460595" cy="42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a:t>
            </a:r>
            <a:r>
              <a:rPr lang="en-US" altLang="zh-CN" sz="1800" dirty="0">
                <a:solidFill>
                  <a:srgbClr val="262626"/>
                </a:solidFill>
                <a:latin typeface="微软雅黑" panose="020B0503020204020204" pitchFamily="34" charset="-122"/>
                <a:ea typeface="微软雅黑" panose="020B0503020204020204" pitchFamily="34" charset="-122"/>
              </a:rPr>
              <a:t>seed</a:t>
            </a:r>
            <a:r>
              <a:rPr lang="zh-CN" altLang="en-US" sz="1800" dirty="0">
                <a:solidFill>
                  <a:srgbClr val="262626"/>
                </a:solidFill>
                <a:latin typeface="微软雅黑" panose="020B0503020204020204" pitchFamily="34" charset="-122"/>
                <a:ea typeface="微软雅黑" panose="020B0503020204020204" pitchFamily="34" charset="-122"/>
              </a:rPr>
              <a:t>收集</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89" name="Text Placeholder 4"/>
          <p:cNvSpPr txBox="1">
            <a:spLocks/>
          </p:cNvSpPr>
          <p:nvPr/>
        </p:nvSpPr>
        <p:spPr bwMode="auto">
          <a:xfrm>
            <a:off x="2271486" y="3438928"/>
            <a:ext cx="1341155" cy="3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黑词挖掘</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1" name="Text Placeholder 4"/>
          <p:cNvSpPr txBox="1">
            <a:spLocks/>
          </p:cNvSpPr>
          <p:nvPr/>
        </p:nvSpPr>
        <p:spPr bwMode="auto">
          <a:xfrm>
            <a:off x="5758036" y="3440382"/>
            <a:ext cx="1494154" cy="27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黑产扩充</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2" name="Text Placeholder 4"/>
          <p:cNvSpPr txBox="1">
            <a:spLocks/>
          </p:cNvSpPr>
          <p:nvPr/>
        </p:nvSpPr>
        <p:spPr bwMode="auto">
          <a:xfrm>
            <a:off x="4078861" y="3493264"/>
            <a:ext cx="1481410" cy="18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黑产识别</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3" name="TextBox 21"/>
          <p:cNvSpPr txBox="1">
            <a:spLocks noChangeArrowheads="1"/>
          </p:cNvSpPr>
          <p:nvPr/>
        </p:nvSpPr>
        <p:spPr bwMode="auto">
          <a:xfrm>
            <a:off x="184147" y="948718"/>
            <a:ext cx="19579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en-US" altLang="zh-CN" sz="1200" dirty="0">
                <a:solidFill>
                  <a:srgbClr val="FF0000"/>
                </a:solidFill>
                <a:latin typeface="黑体" panose="02010609060101010101" pitchFamily="49" charset="-122"/>
                <a:ea typeface="黑体" panose="02010609060101010101" pitchFamily="49" charset="-122"/>
              </a:rPr>
              <a:t>2392</a:t>
            </a:r>
            <a:r>
              <a:rPr lang="zh-CN" altLang="en-US" sz="1200" dirty="0">
                <a:solidFill>
                  <a:srgbClr val="262626"/>
                </a:solidFill>
                <a:latin typeface="黑体" panose="02010609060101010101" pitchFamily="49" charset="-122"/>
                <a:ea typeface="黑体" panose="02010609060101010101" pitchFamily="49" charset="-122"/>
              </a:rPr>
              <a:t>个网站，其中</a:t>
            </a:r>
            <a:r>
              <a:rPr lang="en-US" altLang="zh-CN" sz="1200" dirty="0">
                <a:solidFill>
                  <a:srgbClr val="FF0000"/>
                </a:solidFill>
                <a:latin typeface="黑体" panose="02010609060101010101" pitchFamily="49" charset="-122"/>
                <a:ea typeface="黑体" panose="02010609060101010101" pitchFamily="49" charset="-122"/>
              </a:rPr>
              <a:t>293</a:t>
            </a:r>
            <a:r>
              <a:rPr lang="zh-CN" altLang="en-US" sz="1200" dirty="0">
                <a:solidFill>
                  <a:srgbClr val="262626"/>
                </a:solidFill>
                <a:latin typeface="黑体" panose="02010609060101010101" pitchFamily="49" charset="-122"/>
                <a:ea typeface="黑体" panose="02010609060101010101" pitchFamily="49" charset="-122"/>
              </a:rPr>
              <a:t>个黑网站，</a:t>
            </a:r>
            <a:r>
              <a:rPr lang="en-US" altLang="zh-CN" sz="1200" dirty="0">
                <a:solidFill>
                  <a:srgbClr val="FF0000"/>
                </a:solidFill>
                <a:latin typeface="黑体" panose="02010609060101010101" pitchFamily="49" charset="-122"/>
                <a:ea typeface="黑体" panose="02010609060101010101" pitchFamily="49" charset="-122"/>
              </a:rPr>
              <a:t>2099</a:t>
            </a:r>
            <a:r>
              <a:rPr lang="zh-CN" altLang="en-US" sz="1200" dirty="0">
                <a:solidFill>
                  <a:srgbClr val="262626"/>
                </a:solidFill>
                <a:latin typeface="黑体" panose="02010609060101010101" pitchFamily="49" charset="-122"/>
                <a:ea typeface="黑体" panose="02010609060101010101" pitchFamily="49" charset="-122"/>
              </a:rPr>
              <a:t>个白网站。</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爬取了每个网站前</a:t>
            </a:r>
            <a:r>
              <a:rPr lang="en-US" altLang="zh-CN" sz="1200" dirty="0">
                <a:solidFill>
                  <a:srgbClr val="262626"/>
                </a:solidFill>
                <a:latin typeface="黑体" panose="02010609060101010101" pitchFamily="49" charset="-122"/>
                <a:ea typeface="黑体" panose="02010609060101010101" pitchFamily="49" charset="-122"/>
              </a:rPr>
              <a:t>100</a:t>
            </a:r>
            <a:r>
              <a:rPr lang="zh-CN" altLang="en-US" sz="1200" dirty="0">
                <a:solidFill>
                  <a:srgbClr val="262626"/>
                </a:solidFill>
                <a:latin typeface="黑体" panose="02010609060101010101" pitchFamily="49" charset="-122"/>
                <a:ea typeface="黑体" panose="02010609060101010101" pitchFamily="49" charset="-122"/>
              </a:rPr>
              <a:t>个页面的源码和文本，包括标题、关键词和正文。</a:t>
            </a:r>
          </a:p>
        </p:txBody>
      </p:sp>
      <p:sp>
        <p:nvSpPr>
          <p:cNvPr id="94" name="TextBox 22"/>
          <p:cNvSpPr txBox="1">
            <a:spLocks noChangeArrowheads="1"/>
          </p:cNvSpPr>
          <p:nvPr/>
        </p:nvSpPr>
        <p:spPr bwMode="auto">
          <a:xfrm>
            <a:off x="906600" y="5003048"/>
            <a:ext cx="283906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关键词提取：</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err="1">
                <a:solidFill>
                  <a:srgbClr val="262626"/>
                </a:solidFill>
                <a:latin typeface="黑体" panose="02010609060101010101" pitchFamily="49" charset="-122"/>
                <a:ea typeface="黑体" panose="02010609060101010101" pitchFamily="49" charset="-122"/>
              </a:rPr>
              <a:t>tf-idf</a:t>
            </a:r>
            <a:r>
              <a:rPr lang="en-US" altLang="zh-CN" sz="1200" dirty="0">
                <a:solidFill>
                  <a:srgbClr val="262626"/>
                </a:solidFill>
                <a:latin typeface="黑体" panose="02010609060101010101" pitchFamily="49" charset="-122"/>
                <a:ea typeface="黑体" panose="02010609060101010101" pitchFamily="49" charset="-122"/>
              </a:rPr>
              <a:t>:</a:t>
            </a:r>
            <a:r>
              <a:rPr lang="zh-CN" altLang="en-US" sz="1200" dirty="0">
                <a:solidFill>
                  <a:srgbClr val="262626"/>
                </a:solidFill>
                <a:latin typeface="黑体" panose="02010609060101010101" pitchFamily="49" charset="-122"/>
                <a:ea typeface="黑体" panose="02010609060101010101" pitchFamily="49" charset="-122"/>
              </a:rPr>
              <a:t>对黑词的覆盖率</a:t>
            </a:r>
            <a:r>
              <a:rPr lang="en-US" altLang="zh-CN" sz="1200" dirty="0">
                <a:solidFill>
                  <a:srgbClr val="262626"/>
                </a:solidFill>
                <a:latin typeface="黑体" panose="02010609060101010101" pitchFamily="49" charset="-122"/>
                <a:ea typeface="黑体" panose="02010609060101010101" pitchFamily="49" charset="-122"/>
              </a:rPr>
              <a:t>98%</a:t>
            </a:r>
            <a:r>
              <a:rPr lang="zh-CN" altLang="en-US" sz="1200" dirty="0">
                <a:solidFill>
                  <a:srgbClr val="262626"/>
                </a:solidFill>
                <a:latin typeface="黑体" panose="02010609060101010101" pitchFamily="49" charset="-122"/>
                <a:ea typeface="黑体" panose="02010609060101010101" pitchFamily="49" charset="-122"/>
              </a:rPr>
              <a:t>左右</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err="1">
                <a:solidFill>
                  <a:srgbClr val="262626"/>
                </a:solidFill>
                <a:latin typeface="黑体" panose="02010609060101010101" pitchFamily="49" charset="-122"/>
                <a:ea typeface="黑体" panose="02010609060101010101" pitchFamily="49" charset="-122"/>
              </a:rPr>
              <a:t>textrank</a:t>
            </a:r>
            <a:r>
              <a:rPr lang="en-US" altLang="zh-CN" sz="1200" dirty="0">
                <a:solidFill>
                  <a:srgbClr val="262626"/>
                </a:solidFill>
                <a:latin typeface="黑体" panose="02010609060101010101" pitchFamily="49" charset="-122"/>
                <a:ea typeface="黑体" panose="02010609060101010101" pitchFamily="49" charset="-122"/>
              </a:rPr>
              <a:t>:</a:t>
            </a:r>
            <a:r>
              <a:rPr lang="zh-CN" altLang="en-US" sz="1200" dirty="0">
                <a:solidFill>
                  <a:srgbClr val="262626"/>
                </a:solidFill>
                <a:latin typeface="黑体" panose="02010609060101010101" pitchFamily="49" charset="-122"/>
                <a:ea typeface="黑体" panose="02010609060101010101" pitchFamily="49" charset="-122"/>
              </a:rPr>
              <a:t>对黑词的覆盖率</a:t>
            </a:r>
            <a:r>
              <a:rPr lang="en-US" altLang="zh-CN" sz="1200" dirty="0">
                <a:solidFill>
                  <a:srgbClr val="262626"/>
                </a:solidFill>
                <a:latin typeface="黑体" panose="02010609060101010101" pitchFamily="49" charset="-122"/>
                <a:ea typeface="黑体" panose="02010609060101010101" pitchFamily="49" charset="-122"/>
              </a:rPr>
              <a:t>78%</a:t>
            </a:r>
            <a:r>
              <a:rPr lang="zh-CN" altLang="en-US" sz="1200" dirty="0">
                <a:solidFill>
                  <a:srgbClr val="262626"/>
                </a:solidFill>
                <a:latin typeface="黑体" panose="02010609060101010101" pitchFamily="49" charset="-122"/>
                <a:ea typeface="黑体" panose="02010609060101010101" pitchFamily="49" charset="-122"/>
              </a:rPr>
              <a:t>左右</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黑词特征分析与识别：</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基于语义依存关系的黑词上下文分析</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基于单词共现概率的黑词上下文分析</a:t>
            </a:r>
          </a:p>
        </p:txBody>
      </p:sp>
      <p:sp>
        <p:nvSpPr>
          <p:cNvPr id="95" name="TextBox 23"/>
          <p:cNvSpPr txBox="1">
            <a:spLocks noChangeArrowheads="1"/>
          </p:cNvSpPr>
          <p:nvPr/>
        </p:nvSpPr>
        <p:spPr bwMode="auto">
          <a:xfrm>
            <a:off x="3330517" y="1061717"/>
            <a:ext cx="244610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a:solidFill>
                  <a:srgbClr val="262626"/>
                </a:solidFill>
                <a:latin typeface="黑体" panose="02010609060101010101" pitchFamily="49" charset="-122"/>
                <a:ea typeface="黑体" panose="02010609060101010101" pitchFamily="49" charset="-122"/>
              </a:rPr>
              <a:t>URL</a:t>
            </a:r>
            <a:r>
              <a:rPr lang="zh-CN" altLang="en-US" sz="1200" dirty="0">
                <a:solidFill>
                  <a:srgbClr val="262626"/>
                </a:solidFill>
                <a:latin typeface="黑体" panose="02010609060101010101" pitchFamily="49" charset="-122"/>
                <a:ea typeface="黑体" panose="02010609060101010101" pitchFamily="49" charset="-122"/>
              </a:rPr>
              <a:t>特征的</a:t>
            </a:r>
            <a:r>
              <a:rPr lang="en-US" altLang="zh-CN" sz="1200" dirty="0">
                <a:solidFill>
                  <a:srgbClr val="262626"/>
                </a:solidFill>
                <a:latin typeface="黑体" panose="02010609060101010101" pitchFamily="49" charset="-122"/>
                <a:ea typeface="黑体" panose="02010609060101010101" pitchFamily="49" charset="-122"/>
              </a:rPr>
              <a:t>LR</a:t>
            </a:r>
            <a:r>
              <a:rPr lang="zh-CN" altLang="en-US" sz="1200" dirty="0">
                <a:solidFill>
                  <a:srgbClr val="262626"/>
                </a:solidFill>
                <a:latin typeface="黑体" panose="02010609060101010101" pitchFamily="49" charset="-122"/>
                <a:ea typeface="黑体" panose="02010609060101010101" pitchFamily="49" charset="-122"/>
              </a:rPr>
              <a:t>模型：</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FF0000"/>
                </a:solidFill>
                <a:latin typeface="黑体" panose="02010609060101010101" pitchFamily="49" charset="-122"/>
                <a:ea typeface="黑体" panose="02010609060101010101" pitchFamily="49" charset="-122"/>
              </a:rPr>
              <a:t>准确率</a:t>
            </a:r>
            <a:r>
              <a:rPr lang="en-US" altLang="zh-CN" sz="1200" dirty="0">
                <a:solidFill>
                  <a:srgbClr val="FF0000"/>
                </a:solidFill>
                <a:latin typeface="黑体" panose="02010609060101010101" pitchFamily="49" charset="-122"/>
                <a:ea typeface="黑体" panose="02010609060101010101" pitchFamily="49" charset="-122"/>
              </a:rPr>
              <a:t>95%</a:t>
            </a:r>
            <a:r>
              <a:rPr lang="zh-CN" altLang="en-US" sz="1200" dirty="0">
                <a:solidFill>
                  <a:srgbClr val="FF0000"/>
                </a:solidFill>
                <a:latin typeface="黑体" panose="02010609060101010101" pitchFamily="49" charset="-122"/>
                <a:ea typeface="黑体" panose="02010609060101010101" pitchFamily="49" charset="-122"/>
              </a:rPr>
              <a:t>左右</a:t>
            </a:r>
            <a:endParaRPr lang="en-US" altLang="zh-CN" sz="1200" dirty="0">
              <a:solidFill>
                <a:srgbClr val="FF0000"/>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基于文本特征的</a:t>
            </a:r>
            <a:r>
              <a:rPr lang="en-US" altLang="zh-CN" sz="1200" dirty="0">
                <a:solidFill>
                  <a:srgbClr val="262626"/>
                </a:solidFill>
                <a:latin typeface="黑体" panose="02010609060101010101" pitchFamily="49" charset="-122"/>
                <a:ea typeface="黑体" panose="02010609060101010101" pitchFamily="49" charset="-122"/>
              </a:rPr>
              <a:t>SVM</a:t>
            </a:r>
            <a:r>
              <a:rPr lang="zh-CN" altLang="en-US" sz="1200" dirty="0">
                <a:solidFill>
                  <a:srgbClr val="262626"/>
                </a:solidFill>
                <a:latin typeface="黑体" panose="02010609060101010101" pitchFamily="49" charset="-122"/>
                <a:ea typeface="黑体" panose="02010609060101010101" pitchFamily="49" charset="-122"/>
              </a:rPr>
              <a:t>模型：</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需要等黑词挖掘方法完善后再训练</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endParaRPr lang="zh-CN" altLang="en-US" sz="1200" b="1" dirty="0">
              <a:solidFill>
                <a:srgbClr val="262626"/>
              </a:solidFill>
              <a:latin typeface="微软雅黑" panose="020B0503020204020204" pitchFamily="34" charset="-122"/>
              <a:ea typeface="微软雅黑" panose="020B0503020204020204" pitchFamily="34" charset="-122"/>
            </a:endParaRPr>
          </a:p>
        </p:txBody>
      </p:sp>
      <p:sp>
        <p:nvSpPr>
          <p:cNvPr id="97" name="TextBox 25"/>
          <p:cNvSpPr txBox="1"/>
          <p:nvPr/>
        </p:nvSpPr>
        <p:spPr>
          <a:xfrm>
            <a:off x="6697419" y="1164423"/>
            <a:ext cx="2177831"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eaLnBrk="1" hangingPunct="1">
              <a:lnSpc>
                <a:spcPct val="120000"/>
              </a:lnSpc>
              <a:defRPr sz="1600">
                <a:solidFill>
                  <a:srgbClr val="262626"/>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zh-CN" altLang="en-US" sz="1200" dirty="0">
                <a:latin typeface="黑体" panose="02010609060101010101" pitchFamily="49" charset="-122"/>
                <a:ea typeface="黑体" panose="02010609060101010101" pitchFamily="49" charset="-122"/>
              </a:rPr>
              <a:t>爬取所有黑产网站，对所有的网页进行聚类和模板生成，用模板抽取同类网页的文本信息，以便分析黑产类型、规模和发展趋势</a:t>
            </a:r>
            <a:r>
              <a:rPr lang="zh-CN" altLang="en-US" sz="1200" dirty="0"/>
              <a:t>。</a:t>
            </a:r>
            <a:endParaRPr lang="en-US" altLang="zh-CN" sz="1200" dirty="0"/>
          </a:p>
        </p:txBody>
      </p:sp>
      <p:sp>
        <p:nvSpPr>
          <p:cNvPr id="98" name="Text Placeholder 4"/>
          <p:cNvSpPr txBox="1">
            <a:spLocks/>
          </p:cNvSpPr>
          <p:nvPr/>
        </p:nvSpPr>
        <p:spPr bwMode="auto">
          <a:xfrm>
            <a:off x="7547443" y="3412136"/>
            <a:ext cx="1596557" cy="32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黑产分析</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31" name="标题 1"/>
          <p:cNvSpPr txBox="1">
            <a:spLocks noChangeArrowheads="1"/>
          </p:cNvSpPr>
          <p:nvPr/>
        </p:nvSpPr>
        <p:spPr bwMode="auto">
          <a:xfrm>
            <a:off x="774700" y="138113"/>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研究进度：</a:t>
            </a:r>
            <a:r>
              <a:rPr lang="en-US" altLang="zh-CN" sz="1800" dirty="0">
                <a:solidFill>
                  <a:srgbClr val="0070C0"/>
                </a:solidFill>
                <a:latin typeface="微软雅黑" charset="-122"/>
                <a:ea typeface="微软雅黑" charset="-122"/>
              </a:rPr>
              <a:t>50%</a:t>
            </a:r>
            <a:endParaRPr lang="zh-CN" altLang="en-US" sz="1800" dirty="0">
              <a:solidFill>
                <a:srgbClr val="0070C0"/>
              </a:solidFill>
              <a:latin typeface="微软雅黑" charset="-122"/>
              <a:ea typeface="微软雅黑" charset="-122"/>
            </a:endParaRPr>
          </a:p>
        </p:txBody>
      </p:sp>
      <p:grpSp>
        <p:nvGrpSpPr>
          <p:cNvPr id="35" name="组合 34"/>
          <p:cNvGrpSpPr/>
          <p:nvPr/>
        </p:nvGrpSpPr>
        <p:grpSpPr>
          <a:xfrm>
            <a:off x="4605582" y="2271293"/>
            <a:ext cx="82277" cy="398840"/>
            <a:chOff x="1043608" y="1988840"/>
            <a:chExt cx="72008" cy="511399"/>
          </a:xfrm>
        </p:grpSpPr>
        <p:cxnSp>
          <p:nvCxnSpPr>
            <p:cNvPr id="36" name="直接连接符 35"/>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37" name="直接连接符 36"/>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38" name="组合 37"/>
          <p:cNvGrpSpPr/>
          <p:nvPr/>
        </p:nvGrpSpPr>
        <p:grpSpPr>
          <a:xfrm>
            <a:off x="8070067" y="2188878"/>
            <a:ext cx="72008" cy="558744"/>
            <a:chOff x="1043608" y="1988840"/>
            <a:chExt cx="72008" cy="511399"/>
          </a:xfrm>
        </p:grpSpPr>
        <p:cxnSp>
          <p:nvCxnSpPr>
            <p:cNvPr id="39" name="直接连接符 38"/>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41" name="组合 40"/>
          <p:cNvGrpSpPr/>
          <p:nvPr/>
        </p:nvGrpSpPr>
        <p:grpSpPr>
          <a:xfrm flipV="1">
            <a:off x="6343042" y="4365104"/>
            <a:ext cx="71709" cy="578384"/>
            <a:chOff x="1043608" y="1988840"/>
            <a:chExt cx="72008" cy="511399"/>
          </a:xfrm>
        </p:grpSpPr>
        <p:cxnSp>
          <p:nvCxnSpPr>
            <p:cNvPr id="42" name="直接连接符 41"/>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44" name="组合 43"/>
          <p:cNvGrpSpPr/>
          <p:nvPr/>
        </p:nvGrpSpPr>
        <p:grpSpPr>
          <a:xfrm flipV="1">
            <a:off x="2776087" y="4442509"/>
            <a:ext cx="120943" cy="500978"/>
            <a:chOff x="1043608" y="1988840"/>
            <a:chExt cx="72008" cy="511399"/>
          </a:xfrm>
        </p:grpSpPr>
        <p:cxnSp>
          <p:nvCxnSpPr>
            <p:cNvPr id="45" name="直接连接符 44"/>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sp>
        <p:nvSpPr>
          <p:cNvPr id="51" name="TextBox 22"/>
          <p:cNvSpPr txBox="1">
            <a:spLocks noChangeArrowheads="1"/>
          </p:cNvSpPr>
          <p:nvPr/>
        </p:nvSpPr>
        <p:spPr bwMode="auto">
          <a:xfrm>
            <a:off x="5312318" y="5079139"/>
            <a:ext cx="2263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微软雅黑" panose="020B0503020204020204" pitchFamily="34" charset="-122"/>
                <a:ea typeface="微软雅黑" panose="020B0503020204020204" pitchFamily="34" charset="-122"/>
              </a:rPr>
              <a:t>利用搜索引擎对黑词进行检索，对返回结果使用黑词挖掘和黑产识别模型处理，重复此过程不断扩充黑词库和黑产网站名单。</a:t>
            </a:r>
          </a:p>
        </p:txBody>
      </p:sp>
      <p:cxnSp>
        <p:nvCxnSpPr>
          <p:cNvPr id="6" name="直接连接符 5"/>
          <p:cNvCxnSpPr/>
          <p:nvPr/>
        </p:nvCxnSpPr>
        <p:spPr>
          <a:xfrm>
            <a:off x="4617380" y="329406"/>
            <a:ext cx="0" cy="6408712"/>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250"/>
                                        <p:tgtEl>
                                          <p:spTgt spid="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250"/>
                                        <p:tgtEl>
                                          <p:spTgt spid="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250"/>
                                        <p:tgtEl>
                                          <p:spTgt spid="9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5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25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25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250"/>
                                        <p:tgtEl>
                                          <p:spTgt spid="94"/>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5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5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47" grpId="0" animBg="1"/>
      <p:bldP spid="48" grpId="0" animBg="1"/>
      <p:bldP spid="5" grpId="0" animBg="1"/>
      <p:bldP spid="93" grpId="0"/>
      <p:bldP spid="94" grpId="0"/>
      <p:bldP spid="95" grpId="0"/>
      <p:bldP spid="97"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黑产</a:t>
            </a:r>
            <a:r>
              <a:rPr lang="en-US" altLang="zh-CN" sz="1800" dirty="0">
                <a:solidFill>
                  <a:srgbClr val="0070C0"/>
                </a:solidFill>
                <a:latin typeface="微软雅黑" charset="-122"/>
                <a:ea typeface="微软雅黑" charset="-122"/>
              </a:rPr>
              <a:t>seed</a:t>
            </a:r>
            <a:r>
              <a:rPr lang="zh-CN" altLang="en-US" sz="1800" dirty="0">
                <a:solidFill>
                  <a:srgbClr val="0070C0"/>
                </a:solidFill>
                <a:latin typeface="微软雅黑" charset="-122"/>
                <a:ea typeface="微软雅黑" charset="-122"/>
              </a:rPr>
              <a:t>收集</a:t>
            </a:r>
          </a:p>
        </p:txBody>
      </p:sp>
      <p:graphicFrame>
        <p:nvGraphicFramePr>
          <p:cNvPr id="2" name="表格 1"/>
          <p:cNvGraphicFramePr>
            <a:graphicFrameLocks noGrp="1"/>
          </p:cNvGraphicFramePr>
          <p:nvPr>
            <p:extLst>
              <p:ext uri="{D42A27DB-BD31-4B8C-83A1-F6EECF244321}">
                <p14:modId xmlns:p14="http://schemas.microsoft.com/office/powerpoint/2010/main" val="1420922910"/>
              </p:ext>
            </p:extLst>
          </p:nvPr>
        </p:nvGraphicFramePr>
        <p:xfrm>
          <a:off x="527937" y="1445549"/>
          <a:ext cx="7994116" cy="1097280"/>
        </p:xfrm>
        <a:graphic>
          <a:graphicData uri="http://schemas.openxmlformats.org/drawingml/2006/table">
            <a:tbl>
              <a:tblPr firstRow="1" bandRow="1">
                <a:tableStyleId>{5C22544A-7EE6-4342-B048-85BDC9FD1C3A}</a:tableStyleId>
              </a:tblPr>
              <a:tblGrid>
                <a:gridCol w="1667799">
                  <a:extLst>
                    <a:ext uri="{9D8B030D-6E8A-4147-A177-3AD203B41FA5}">
                      <a16:colId xmlns:a16="http://schemas.microsoft.com/office/drawing/2014/main" val="20000"/>
                    </a:ext>
                  </a:extLst>
                </a:gridCol>
                <a:gridCol w="2329259">
                  <a:extLst>
                    <a:ext uri="{9D8B030D-6E8A-4147-A177-3AD203B41FA5}">
                      <a16:colId xmlns:a16="http://schemas.microsoft.com/office/drawing/2014/main" val="20001"/>
                    </a:ext>
                  </a:extLst>
                </a:gridCol>
                <a:gridCol w="1998529">
                  <a:extLst>
                    <a:ext uri="{9D8B030D-6E8A-4147-A177-3AD203B41FA5}">
                      <a16:colId xmlns:a16="http://schemas.microsoft.com/office/drawing/2014/main" val="20002"/>
                    </a:ext>
                  </a:extLst>
                </a:gridCol>
                <a:gridCol w="1998529">
                  <a:extLst>
                    <a:ext uri="{9D8B030D-6E8A-4147-A177-3AD203B41FA5}">
                      <a16:colId xmlns:a16="http://schemas.microsoft.com/office/drawing/2014/main" val="20003"/>
                    </a:ext>
                  </a:extLst>
                </a:gridCol>
              </a:tblGrid>
              <a:tr h="287481">
                <a:tc>
                  <a:txBody>
                    <a:bodyPr/>
                    <a:lstStyle/>
                    <a:p>
                      <a:pPr algn="ctr"/>
                      <a:endParaRPr lang="zh-CN" altLang="en-US" dirty="0"/>
                    </a:p>
                  </a:txBody>
                  <a:tcPr/>
                </a:tc>
                <a:tc>
                  <a:txBody>
                    <a:bodyPr/>
                    <a:lstStyle/>
                    <a:p>
                      <a:pPr algn="ctr"/>
                      <a:r>
                        <a:rPr lang="zh-CN" altLang="en-US" dirty="0"/>
                        <a:t>从论坛新闻等文本</a:t>
                      </a:r>
                    </a:p>
                  </a:txBody>
                  <a:tcPr/>
                </a:tc>
                <a:tc>
                  <a:txBody>
                    <a:bodyPr/>
                    <a:lstStyle/>
                    <a:p>
                      <a:pPr algn="ctr"/>
                      <a:r>
                        <a:rPr lang="zh-CN" altLang="en-US" dirty="0"/>
                        <a:t>从论坛的链接</a:t>
                      </a:r>
                    </a:p>
                  </a:txBody>
                  <a:tcPr/>
                </a:tc>
                <a:tc>
                  <a:txBody>
                    <a:bodyPr/>
                    <a:lstStyle/>
                    <a:p>
                      <a:pPr algn="ctr"/>
                      <a:r>
                        <a:rPr lang="zh-CN" altLang="en-US" dirty="0"/>
                        <a:t>总计</a:t>
                      </a:r>
                    </a:p>
                  </a:txBody>
                  <a:tcPr/>
                </a:tc>
                <a:extLst>
                  <a:ext uri="{0D108BD9-81ED-4DB2-BD59-A6C34878D82A}">
                    <a16:rowId xmlns:a16="http://schemas.microsoft.com/office/drawing/2014/main" val="10000"/>
                  </a:ext>
                </a:extLst>
              </a:tr>
              <a:tr h="337612">
                <a:tc>
                  <a:txBody>
                    <a:bodyPr/>
                    <a:lstStyle/>
                    <a:p>
                      <a:pPr algn="ctr"/>
                      <a:r>
                        <a:rPr lang="en-US" altLang="zh-CN" dirty="0" err="1"/>
                        <a:t>url</a:t>
                      </a:r>
                      <a:r>
                        <a:rPr lang="en-US" altLang="zh-CN" dirty="0"/>
                        <a:t> </a:t>
                      </a:r>
                      <a:r>
                        <a:rPr lang="zh-CN" altLang="en-US" dirty="0"/>
                        <a:t>数量</a:t>
                      </a:r>
                      <a:endParaRPr lang="en-US" altLang="zh-CN" dirty="0"/>
                    </a:p>
                  </a:txBody>
                  <a:tcPr/>
                </a:tc>
                <a:tc>
                  <a:txBody>
                    <a:bodyPr/>
                    <a:lstStyle/>
                    <a:p>
                      <a:pPr algn="ctr"/>
                      <a:r>
                        <a:rPr lang="en-US" altLang="zh-CN" dirty="0"/>
                        <a:t>1612</a:t>
                      </a:r>
                      <a:endParaRPr lang="zh-CN" altLang="en-US" dirty="0"/>
                    </a:p>
                  </a:txBody>
                  <a:tcPr/>
                </a:tc>
                <a:tc>
                  <a:txBody>
                    <a:bodyPr/>
                    <a:lstStyle/>
                    <a:p>
                      <a:pPr algn="ctr"/>
                      <a:r>
                        <a:rPr lang="en-US" altLang="zh-CN" dirty="0"/>
                        <a:t>19982</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1"/>
                  </a:ext>
                </a:extLst>
              </a:tr>
              <a:tr h="337612">
                <a:tc>
                  <a:txBody>
                    <a:bodyPr/>
                    <a:lstStyle/>
                    <a:p>
                      <a:pPr algn="ctr"/>
                      <a:r>
                        <a:rPr lang="zh-CN" altLang="en-US" dirty="0"/>
                        <a:t>网站数量</a:t>
                      </a:r>
                    </a:p>
                  </a:txBody>
                  <a:tcPr/>
                </a:tc>
                <a:tc>
                  <a:txBody>
                    <a:bodyPr/>
                    <a:lstStyle/>
                    <a:p>
                      <a:pPr algn="ctr"/>
                      <a:r>
                        <a:rPr lang="en-US" altLang="zh-CN" dirty="0"/>
                        <a:t>235</a:t>
                      </a:r>
                      <a:endParaRPr lang="zh-CN" altLang="en-US" dirty="0"/>
                    </a:p>
                  </a:txBody>
                  <a:tcPr/>
                </a:tc>
                <a:tc>
                  <a:txBody>
                    <a:bodyPr/>
                    <a:lstStyle/>
                    <a:p>
                      <a:pPr algn="ctr"/>
                      <a:r>
                        <a:rPr lang="en-US" altLang="zh-CN" dirty="0"/>
                        <a:t>2184</a:t>
                      </a:r>
                      <a:endParaRPr lang="zh-CN" altLang="en-US" dirty="0"/>
                    </a:p>
                  </a:txBody>
                  <a:tcPr/>
                </a:tc>
                <a:tc>
                  <a:txBody>
                    <a:bodyPr/>
                    <a:lstStyle/>
                    <a:p>
                      <a:pPr algn="ctr"/>
                      <a:r>
                        <a:rPr lang="en-US" altLang="zh-CN" dirty="0">
                          <a:solidFill>
                            <a:srgbClr val="FF0000"/>
                          </a:solidFill>
                        </a:rPr>
                        <a:t>2392(27 </a:t>
                      </a:r>
                      <a:r>
                        <a:rPr lang="zh-CN" altLang="en-US" dirty="0">
                          <a:solidFill>
                            <a:srgbClr val="FF0000"/>
                          </a:solidFill>
                        </a:rPr>
                        <a:t>个重合</a:t>
                      </a:r>
                      <a:r>
                        <a:rPr lang="en-US" altLang="zh-CN" dirty="0">
                          <a:solidFill>
                            <a:srgbClr val="FF0000"/>
                          </a:solidFill>
                        </a:rPr>
                        <a:t>)</a:t>
                      </a:r>
                    </a:p>
                  </a:txBody>
                  <a:tcPr/>
                </a:tc>
                <a:extLst>
                  <a:ext uri="{0D108BD9-81ED-4DB2-BD59-A6C34878D82A}">
                    <a16:rowId xmlns:a16="http://schemas.microsoft.com/office/drawing/2014/main" val="10002"/>
                  </a:ext>
                </a:extLst>
              </a:tr>
            </a:tbl>
          </a:graphicData>
        </a:graphic>
      </p:graphicFrame>
      <p:sp>
        <p:nvSpPr>
          <p:cNvPr id="55" name="Text Placeholder 4"/>
          <p:cNvSpPr txBox="1">
            <a:spLocks/>
          </p:cNvSpPr>
          <p:nvPr/>
        </p:nvSpPr>
        <p:spPr bwMode="auto">
          <a:xfrm>
            <a:off x="3463195" y="879828"/>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黑体" panose="02010609060101010101" pitchFamily="49" charset="-122"/>
                <a:ea typeface="黑体" panose="02010609060101010101" pitchFamily="49" charset="-122"/>
              </a:rPr>
              <a:t>黑产网站数据来源</a:t>
            </a:r>
            <a:endParaRPr lang="en-GB" altLang="zh-CN" sz="1800" dirty="0">
              <a:solidFill>
                <a:srgbClr val="262626"/>
              </a:solidFill>
              <a:latin typeface="黑体" panose="02010609060101010101" pitchFamily="49" charset="-122"/>
              <a:ea typeface="黑体" panose="02010609060101010101" pitchFamily="49" charset="-122"/>
            </a:endParaRPr>
          </a:p>
        </p:txBody>
      </p:sp>
      <p:sp>
        <p:nvSpPr>
          <p:cNvPr id="56" name="Text Placeholder 4"/>
          <p:cNvSpPr txBox="1">
            <a:spLocks/>
          </p:cNvSpPr>
          <p:nvPr/>
        </p:nvSpPr>
        <p:spPr bwMode="auto">
          <a:xfrm>
            <a:off x="3184813" y="2958106"/>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p>
          <a:p>
            <a:pPr eaLnBrk="1" hangingPunct="1">
              <a:lnSpc>
                <a:spcPct val="100000"/>
              </a:lnSpc>
              <a:spcBef>
                <a:spcPct val="20000"/>
              </a:spcBef>
              <a:buFont typeface="Arial" charset="0"/>
              <a:buNone/>
            </a:pPr>
            <a:r>
              <a:rPr lang="en-US" altLang="zh-CN" sz="1800" dirty="0">
                <a:solidFill>
                  <a:srgbClr val="262626"/>
                </a:solidFill>
                <a:latin typeface="黑体" panose="02010609060101010101" pitchFamily="49" charset="-122"/>
                <a:ea typeface="黑体" panose="02010609060101010101" pitchFamily="49" charset="-122"/>
              </a:rPr>
              <a:t>293</a:t>
            </a:r>
            <a:r>
              <a:rPr lang="zh-CN" altLang="en-US" sz="1800" dirty="0">
                <a:solidFill>
                  <a:srgbClr val="262626"/>
                </a:solidFill>
                <a:latin typeface="黑体" panose="02010609060101010101" pitchFamily="49" charset="-122"/>
                <a:ea typeface="黑体" panose="02010609060101010101" pitchFamily="49" charset="-122"/>
              </a:rPr>
              <a:t>个黑产网站（部分）</a:t>
            </a:r>
            <a:endParaRPr lang="en-GB" altLang="zh-CN" sz="1800" dirty="0">
              <a:solidFill>
                <a:srgbClr val="262626"/>
              </a:solidFill>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FCF0B0F4-1D98-44A6-BBBD-BA0636FA9324}"/>
              </a:ext>
            </a:extLst>
          </p:cNvPr>
          <p:cNvGrpSpPr/>
          <p:nvPr/>
        </p:nvGrpSpPr>
        <p:grpSpPr>
          <a:xfrm>
            <a:off x="527937" y="3724127"/>
            <a:ext cx="8323352" cy="2042397"/>
            <a:chOff x="541744" y="4246904"/>
            <a:chExt cx="8323352" cy="2042397"/>
          </a:xfrm>
        </p:grpSpPr>
        <p:sp>
          <p:nvSpPr>
            <p:cNvPr id="57" name="文本框 56"/>
            <p:cNvSpPr txBox="1"/>
            <p:nvPr/>
          </p:nvSpPr>
          <p:spPr>
            <a:xfrm>
              <a:off x="541744" y="4257976"/>
              <a:ext cx="2955328" cy="2031325"/>
            </a:xfrm>
            <a:prstGeom prst="rect">
              <a:avLst/>
            </a:prstGeom>
            <a:noFill/>
          </p:spPr>
          <p:txBody>
            <a:bodyPr wrap="square" rtlCol="0">
              <a:spAutoFit/>
            </a:bodyPr>
            <a:lstStyle/>
            <a:p>
              <a:pPr>
                <a:spcAft>
                  <a:spcPts val="0"/>
                </a:spcAft>
              </a:pPr>
              <a:r>
                <a:rPr lang="en-US" altLang="zh-CN" sz="1400" u="sng" dirty="0">
                  <a:hlinkClick r:id="rId3"/>
                </a:rPr>
                <a:t>http://www.shuazuanla.com</a:t>
              </a:r>
              <a:endParaRPr lang="zh-CN" altLang="zh-CN" sz="1400" u="sng" dirty="0"/>
            </a:p>
            <a:p>
              <a:pPr>
                <a:spcAft>
                  <a:spcPts val="0"/>
                </a:spcAft>
              </a:pPr>
              <a:r>
                <a:rPr lang="en-US" altLang="zh-CN" sz="1400" u="sng" dirty="0">
                  <a:hlinkClick r:id="rId4"/>
                </a:rPr>
                <a:t>http://www.lunshua.com</a:t>
              </a:r>
              <a:endParaRPr lang="zh-CN" altLang="zh-CN" sz="1400" u="sng" dirty="0"/>
            </a:p>
            <a:p>
              <a:pPr>
                <a:spcAft>
                  <a:spcPts val="0"/>
                </a:spcAft>
              </a:pPr>
              <a:r>
                <a:rPr lang="en-US" altLang="zh-CN" sz="1400" u="sng" dirty="0">
                  <a:hlinkClick r:id="rId5"/>
                </a:rPr>
                <a:t>http://www.taoshuashua.net</a:t>
              </a:r>
              <a:endParaRPr lang="zh-CN" altLang="zh-CN" sz="1400" u="sng" dirty="0"/>
            </a:p>
            <a:p>
              <a:pPr>
                <a:spcAft>
                  <a:spcPts val="0"/>
                </a:spcAft>
              </a:pPr>
              <a:r>
                <a:rPr lang="en-US" altLang="zh-CN" sz="1400" u="sng" dirty="0">
                  <a:hlinkClick r:id="rId6"/>
                </a:rPr>
                <a:t>http://www.kuaishuawang.com</a:t>
              </a:r>
              <a:r>
                <a:rPr lang="en-US" altLang="zh-CN" sz="1400" u="sng" dirty="0"/>
                <a:t> </a:t>
              </a:r>
              <a:endParaRPr lang="zh-CN" altLang="zh-CN" sz="1400" u="sng" dirty="0"/>
            </a:p>
            <a:p>
              <a:pPr>
                <a:spcAft>
                  <a:spcPts val="0"/>
                </a:spcAft>
              </a:pPr>
              <a:r>
                <a:rPr lang="en-US" altLang="zh-CN" sz="1400" u="sng" dirty="0">
                  <a:hlinkClick r:id="rId7"/>
                </a:rPr>
                <a:t>http://www.yimaa.cn</a:t>
              </a:r>
              <a:endParaRPr lang="zh-CN" altLang="zh-CN" sz="1400" u="sng" dirty="0"/>
            </a:p>
            <a:p>
              <a:pPr>
                <a:spcAft>
                  <a:spcPts val="0"/>
                </a:spcAft>
              </a:pPr>
              <a:r>
                <a:rPr lang="en-US" altLang="zh-CN" sz="1400" u="sng" dirty="0">
                  <a:hlinkClick r:id="rId8"/>
                </a:rPr>
                <a:t>http://www.youshuawang.com.cn</a:t>
              </a:r>
              <a:endParaRPr lang="zh-CN" altLang="zh-CN" sz="1400" u="sng" dirty="0"/>
            </a:p>
            <a:p>
              <a:pPr>
                <a:spcAft>
                  <a:spcPts val="0"/>
                </a:spcAft>
              </a:pPr>
              <a:r>
                <a:rPr lang="en-US" altLang="zh-CN" sz="1400" u="sng" dirty="0">
                  <a:hlinkClick r:id="rId9"/>
                </a:rPr>
                <a:t>http://www.dashunshua.com</a:t>
              </a:r>
              <a:endParaRPr lang="zh-CN" altLang="zh-CN" sz="1400" u="sng" dirty="0"/>
            </a:p>
            <a:p>
              <a:pPr>
                <a:spcAft>
                  <a:spcPts val="0"/>
                </a:spcAft>
              </a:pPr>
              <a:r>
                <a:rPr lang="en-US" altLang="zh-CN" sz="1400" u="sng" dirty="0">
                  <a:hlinkClick r:id="rId10"/>
                </a:rPr>
                <a:t>http://dss.tiaozhuan360.com</a:t>
              </a:r>
              <a:endParaRPr lang="zh-CN" altLang="zh-CN" sz="1400" u="sng" dirty="0"/>
            </a:p>
            <a:p>
              <a:pPr>
                <a:spcAft>
                  <a:spcPts val="0"/>
                </a:spcAft>
              </a:pPr>
              <a:r>
                <a:rPr lang="en-US" altLang="zh-CN" sz="1400" u="sng" dirty="0">
                  <a:hlinkClick r:id="rId11"/>
                </a:rPr>
                <a:t>http://www.yousheng6.com</a:t>
              </a:r>
              <a:endParaRPr lang="zh-CN" altLang="zh-CN" sz="1400" u="sng" dirty="0"/>
            </a:p>
          </p:txBody>
        </p:sp>
        <p:sp>
          <p:nvSpPr>
            <p:cNvPr id="58" name="文本框 57"/>
            <p:cNvSpPr txBox="1"/>
            <p:nvPr/>
          </p:nvSpPr>
          <p:spPr>
            <a:xfrm>
              <a:off x="3467137" y="4246904"/>
              <a:ext cx="2808312" cy="1815882"/>
            </a:xfrm>
            <a:prstGeom prst="rect">
              <a:avLst/>
            </a:prstGeom>
            <a:noFill/>
          </p:spPr>
          <p:txBody>
            <a:bodyPr wrap="square" rtlCol="0">
              <a:spAutoFit/>
            </a:bodyPr>
            <a:lstStyle/>
            <a:p>
              <a:pPr>
                <a:spcAft>
                  <a:spcPts val="0"/>
                </a:spcAft>
              </a:pPr>
              <a:r>
                <a:rPr lang="en-US" altLang="zh-CN" sz="1400" u="sng" dirty="0">
                  <a:hlinkClick r:id="rId12"/>
                </a:rPr>
                <a:t>http://www.17sxl.com</a:t>
              </a:r>
              <a:endParaRPr lang="zh-CN" altLang="zh-CN" sz="1400" u="sng" dirty="0"/>
            </a:p>
            <a:p>
              <a:pPr>
                <a:spcAft>
                  <a:spcPts val="0"/>
                </a:spcAft>
              </a:pPr>
              <a:r>
                <a:rPr lang="en-US" altLang="zh-CN" sz="1400" u="sng" dirty="0">
                  <a:hlinkClick r:id="rId13"/>
                </a:rPr>
                <a:t>http://www.alibrush.com</a:t>
              </a:r>
              <a:endParaRPr lang="zh-CN" altLang="zh-CN" sz="1400" u="sng" dirty="0"/>
            </a:p>
            <a:p>
              <a:pPr>
                <a:spcAft>
                  <a:spcPts val="0"/>
                </a:spcAft>
              </a:pPr>
              <a:r>
                <a:rPr lang="en-US" altLang="zh-CN" sz="1400" u="sng" dirty="0">
                  <a:solidFill>
                    <a:schemeClr val="accent1">
                      <a:lumMod val="75000"/>
                    </a:schemeClr>
                  </a:solidFill>
                </a:rPr>
                <a:t>http://www.bidai88.com</a:t>
              </a:r>
              <a:endParaRPr lang="zh-CN" altLang="zh-CN" sz="1400" u="sng" dirty="0">
                <a:solidFill>
                  <a:schemeClr val="accent1">
                    <a:lumMod val="75000"/>
                  </a:schemeClr>
                </a:solidFill>
              </a:endParaRPr>
            </a:p>
            <a:p>
              <a:pPr>
                <a:spcAft>
                  <a:spcPts val="0"/>
                </a:spcAft>
              </a:pPr>
              <a:r>
                <a:rPr lang="en-US" altLang="zh-CN" sz="1400" u="sng" dirty="0">
                  <a:hlinkClick r:id="rId14"/>
                </a:rPr>
                <a:t>http://www.imaidai.com</a:t>
              </a:r>
              <a:endParaRPr lang="en-US" altLang="zh-CN" sz="1400" u="sng" dirty="0">
                <a:hlinkClick r:id="rId15"/>
              </a:endParaRPr>
            </a:p>
            <a:p>
              <a:r>
                <a:rPr lang="en-US" altLang="zh-CN" sz="1400" u="sng" dirty="0">
                  <a:hlinkClick r:id="rId15"/>
                </a:rPr>
                <a:t>http://www.shuaxinyong.com</a:t>
              </a:r>
              <a:endParaRPr lang="zh-CN" altLang="zh-CN" sz="1400" u="sng" dirty="0"/>
            </a:p>
            <a:p>
              <a:r>
                <a:rPr lang="en-US" altLang="zh-CN" sz="1400" u="sng" dirty="0">
                  <a:hlinkClick r:id="rId16"/>
                </a:rPr>
                <a:t>http://www.mlieasy.com</a:t>
              </a:r>
              <a:endParaRPr lang="en-US" altLang="zh-CN" sz="1400" u="sng" dirty="0">
                <a:hlinkClick r:id="rId17"/>
              </a:endParaRPr>
            </a:p>
            <a:p>
              <a:r>
                <a:rPr lang="en-US" altLang="zh-CN" sz="1400" u="sng" dirty="0">
                  <a:hlinkClick r:id="rId17"/>
                </a:rPr>
                <a:t>http://www.yishuake.com</a:t>
              </a:r>
              <a:endParaRPr lang="zh-CN" altLang="zh-CN" sz="1400" dirty="0"/>
            </a:p>
            <a:p>
              <a:r>
                <a:rPr lang="en-US" altLang="zh-CN" sz="1400" u="sng" dirty="0">
                  <a:hlinkClick r:id="rId18"/>
                </a:rPr>
                <a:t>http://www.shuabei.com</a:t>
              </a:r>
              <a:endParaRPr lang="zh-CN" altLang="zh-CN" sz="1400" dirty="0"/>
            </a:p>
          </p:txBody>
        </p:sp>
        <p:sp>
          <p:nvSpPr>
            <p:cNvPr id="59" name="文本框 58"/>
            <p:cNvSpPr txBox="1"/>
            <p:nvPr/>
          </p:nvSpPr>
          <p:spPr>
            <a:xfrm>
              <a:off x="6056784" y="4257976"/>
              <a:ext cx="2808312" cy="1815882"/>
            </a:xfrm>
            <a:prstGeom prst="rect">
              <a:avLst/>
            </a:prstGeom>
            <a:noFill/>
          </p:spPr>
          <p:txBody>
            <a:bodyPr wrap="square" rtlCol="0">
              <a:spAutoFit/>
            </a:bodyPr>
            <a:lstStyle/>
            <a:p>
              <a:r>
                <a:rPr lang="en-US" altLang="zh-CN" sz="1400" u="sng" dirty="0">
                  <a:hlinkClick r:id="rId19"/>
                </a:rPr>
                <a:t>http://www.taobaohushua.com</a:t>
              </a:r>
              <a:endParaRPr lang="zh-CN" altLang="zh-CN" sz="1400" dirty="0"/>
            </a:p>
            <a:p>
              <a:r>
                <a:rPr lang="en-US" altLang="zh-CN" sz="1400" u="sng" dirty="0">
                  <a:hlinkClick r:id="rId20"/>
                </a:rPr>
                <a:t>http://www.szlau.com</a:t>
              </a:r>
              <a:endParaRPr lang="zh-CN" altLang="zh-CN" sz="1400" dirty="0"/>
            </a:p>
            <a:p>
              <a:r>
                <a:rPr lang="en-US" altLang="zh-CN" sz="1400" u="sng" dirty="0">
                  <a:hlinkClick r:id="rId21"/>
                </a:rPr>
                <a:t>http://www.jcxlt.com</a:t>
              </a:r>
              <a:r>
                <a:rPr lang="en-US" altLang="zh-CN" sz="1400" u="sng" dirty="0"/>
                <a:t> </a:t>
              </a:r>
              <a:endParaRPr lang="zh-CN" altLang="zh-CN" sz="1400" dirty="0"/>
            </a:p>
            <a:p>
              <a:r>
                <a:rPr lang="en-US" altLang="zh-CN" sz="1400" u="sng" dirty="0">
                  <a:hlinkClick r:id="rId22"/>
                </a:rPr>
                <a:t>http://www.paiwinwin.com</a:t>
              </a:r>
              <a:endParaRPr lang="zh-CN" altLang="zh-CN" sz="1400" dirty="0"/>
            </a:p>
            <a:p>
              <a:r>
                <a:rPr lang="en-US" altLang="zh-CN" sz="1400" u="sng" dirty="0">
                  <a:hlinkClick r:id="rId23"/>
                </a:rPr>
                <a:t>http://www.maidanshua.cn</a:t>
              </a:r>
              <a:endParaRPr lang="zh-CN" altLang="zh-CN" sz="1400" dirty="0"/>
            </a:p>
            <a:p>
              <a:r>
                <a:rPr lang="en-US" altLang="zh-CN" sz="1400" u="sng" dirty="0">
                  <a:hlinkClick r:id="rId24"/>
                </a:rPr>
                <a:t>http://www.shuadanbang.com</a:t>
              </a:r>
              <a:endParaRPr lang="zh-CN" altLang="zh-CN" sz="1400" dirty="0"/>
            </a:p>
            <a:p>
              <a:r>
                <a:rPr lang="en-US" altLang="zh-CN" sz="1400" u="sng" dirty="0">
                  <a:hlinkClick r:id="rId25"/>
                </a:rPr>
                <a:t>http://www.51w03.com</a:t>
              </a:r>
              <a:endParaRPr lang="zh-CN" altLang="zh-CN" sz="1400" dirty="0"/>
            </a:p>
            <a:p>
              <a:r>
                <a:rPr lang="en-US" altLang="zh-CN" sz="1400" u="sng" dirty="0">
                  <a:solidFill>
                    <a:schemeClr val="accent1">
                      <a:lumMod val="75000"/>
                    </a:schemeClr>
                  </a:solidFill>
                </a:rPr>
                <a:t>http://budingdan.com</a:t>
              </a:r>
              <a:endParaRPr lang="zh-CN" altLang="zh-CN" sz="1400" u="sng" dirty="0">
                <a:solidFill>
                  <a:schemeClr val="accent1">
                    <a:lumMod val="75000"/>
                  </a:schemeClr>
                </a:solidFill>
              </a:endParaRPr>
            </a:p>
          </p:txBody>
        </p:sp>
      </p:grpSp>
    </p:spTree>
    <p:extLst>
      <p:ext uri="{BB962C8B-B14F-4D97-AF65-F5344CB8AC3E}">
        <p14:creationId xmlns:p14="http://schemas.microsoft.com/office/powerpoint/2010/main" val="122503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黑词挖掘</a:t>
            </a:r>
          </a:p>
        </p:txBody>
      </p:sp>
      <p:sp>
        <p:nvSpPr>
          <p:cNvPr id="56" name="Text Placeholder 4"/>
          <p:cNvSpPr txBox="1">
            <a:spLocks/>
          </p:cNvSpPr>
          <p:nvPr/>
        </p:nvSpPr>
        <p:spPr bwMode="auto">
          <a:xfrm>
            <a:off x="3380891" y="1090375"/>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黑体" panose="02010609060101010101" pitchFamily="49" charset="-122"/>
                <a:ea typeface="黑体" panose="02010609060101010101" pitchFamily="49" charset="-122"/>
              </a:rPr>
              <a:t>黑产网站词云</a:t>
            </a:r>
            <a:endParaRPr lang="en-GB" altLang="zh-CN" sz="1800" dirty="0">
              <a:solidFill>
                <a:srgbClr val="262626"/>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403647" y="1700808"/>
            <a:ext cx="6625765" cy="4104456"/>
          </a:xfrm>
          <a:prstGeom prst="rect">
            <a:avLst/>
          </a:prstGeom>
        </p:spPr>
      </p:pic>
    </p:spTree>
    <p:extLst>
      <p:ext uri="{BB962C8B-B14F-4D97-AF65-F5344CB8AC3E}">
        <p14:creationId xmlns:p14="http://schemas.microsoft.com/office/powerpoint/2010/main" val="9797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黑词挖掘</a:t>
            </a:r>
          </a:p>
        </p:txBody>
      </p:sp>
      <p:sp>
        <p:nvSpPr>
          <p:cNvPr id="56" name="Text Placeholder 4"/>
          <p:cNvSpPr txBox="1">
            <a:spLocks/>
          </p:cNvSpPr>
          <p:nvPr/>
        </p:nvSpPr>
        <p:spPr bwMode="auto">
          <a:xfrm>
            <a:off x="467544" y="769122"/>
            <a:ext cx="7560840"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dirty="0"/>
              <a:t>语义依存关系：用语义依存图表达黑词的依存路径和依存关系</a:t>
            </a:r>
            <a:endParaRPr lang="en-GB" altLang="zh-CN" dirty="0"/>
          </a:p>
        </p:txBody>
      </p:sp>
      <p:pic>
        <p:nvPicPr>
          <p:cNvPr id="2" name="图片 1">
            <a:extLst>
              <a:ext uri="{FF2B5EF4-FFF2-40B4-BE49-F238E27FC236}">
                <a16:creationId xmlns:a16="http://schemas.microsoft.com/office/drawing/2014/main" id="{037E83A6-C4E5-4869-9CB3-1D51BA2945C7}"/>
              </a:ext>
            </a:extLst>
          </p:cNvPr>
          <p:cNvPicPr>
            <a:picLocks noChangeAspect="1"/>
          </p:cNvPicPr>
          <p:nvPr/>
        </p:nvPicPr>
        <p:blipFill>
          <a:blip r:embed="rId3"/>
          <a:stretch>
            <a:fillRect/>
          </a:stretch>
        </p:blipFill>
        <p:spPr>
          <a:xfrm>
            <a:off x="467544" y="1131652"/>
            <a:ext cx="8127338" cy="1260002"/>
          </a:xfrm>
          <a:prstGeom prst="rect">
            <a:avLst/>
          </a:prstGeom>
        </p:spPr>
      </p:pic>
      <p:pic>
        <p:nvPicPr>
          <p:cNvPr id="3" name="图片 2">
            <a:extLst>
              <a:ext uri="{FF2B5EF4-FFF2-40B4-BE49-F238E27FC236}">
                <a16:creationId xmlns:a16="http://schemas.microsoft.com/office/drawing/2014/main" id="{85457E04-7E60-4935-8BA9-B00236759A78}"/>
              </a:ext>
            </a:extLst>
          </p:cNvPr>
          <p:cNvPicPr>
            <a:picLocks noChangeAspect="1"/>
          </p:cNvPicPr>
          <p:nvPr/>
        </p:nvPicPr>
        <p:blipFill>
          <a:blip r:embed="rId4"/>
          <a:stretch>
            <a:fillRect/>
          </a:stretch>
        </p:blipFill>
        <p:spPr>
          <a:xfrm>
            <a:off x="467544" y="2391654"/>
            <a:ext cx="7698556" cy="1210050"/>
          </a:xfrm>
          <a:prstGeom prst="rect">
            <a:avLst/>
          </a:prstGeom>
        </p:spPr>
      </p:pic>
      <p:pic>
        <p:nvPicPr>
          <p:cNvPr id="4" name="图片 3">
            <a:extLst>
              <a:ext uri="{FF2B5EF4-FFF2-40B4-BE49-F238E27FC236}">
                <a16:creationId xmlns:a16="http://schemas.microsoft.com/office/drawing/2014/main" id="{6ED1985C-7ED1-4B17-A1D7-66123489B8C3}"/>
              </a:ext>
            </a:extLst>
          </p:cNvPr>
          <p:cNvPicPr>
            <a:picLocks noChangeAspect="1"/>
          </p:cNvPicPr>
          <p:nvPr/>
        </p:nvPicPr>
        <p:blipFill>
          <a:blip r:embed="rId5"/>
          <a:stretch>
            <a:fillRect/>
          </a:stretch>
        </p:blipFill>
        <p:spPr>
          <a:xfrm>
            <a:off x="464076" y="3736681"/>
            <a:ext cx="8638196" cy="1392280"/>
          </a:xfrm>
          <a:prstGeom prst="rect">
            <a:avLst/>
          </a:prstGeom>
        </p:spPr>
      </p:pic>
      <p:pic>
        <p:nvPicPr>
          <p:cNvPr id="5" name="图片 4">
            <a:extLst>
              <a:ext uri="{FF2B5EF4-FFF2-40B4-BE49-F238E27FC236}">
                <a16:creationId xmlns:a16="http://schemas.microsoft.com/office/drawing/2014/main" id="{FE95A038-D7D4-420C-AFE4-11FDE82914C2}"/>
              </a:ext>
            </a:extLst>
          </p:cNvPr>
          <p:cNvPicPr>
            <a:picLocks noChangeAspect="1"/>
          </p:cNvPicPr>
          <p:nvPr/>
        </p:nvPicPr>
        <p:blipFill>
          <a:blip r:embed="rId6"/>
          <a:stretch>
            <a:fillRect/>
          </a:stretch>
        </p:blipFill>
        <p:spPr>
          <a:xfrm>
            <a:off x="342106" y="5128961"/>
            <a:ext cx="8657143" cy="1432022"/>
          </a:xfrm>
          <a:prstGeom prst="rect">
            <a:avLst/>
          </a:prstGeom>
        </p:spPr>
      </p:pic>
    </p:spTree>
    <p:extLst>
      <p:ext uri="{BB962C8B-B14F-4D97-AF65-F5344CB8AC3E}">
        <p14:creationId xmlns:p14="http://schemas.microsoft.com/office/powerpoint/2010/main" val="374028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黑词挖掘</a:t>
            </a:r>
          </a:p>
        </p:txBody>
      </p:sp>
      <p:sp>
        <p:nvSpPr>
          <p:cNvPr id="56" name="Text Placeholder 4"/>
          <p:cNvSpPr txBox="1">
            <a:spLocks/>
          </p:cNvSpPr>
          <p:nvPr/>
        </p:nvSpPr>
        <p:spPr bwMode="auto">
          <a:xfrm>
            <a:off x="179512" y="1628800"/>
            <a:ext cx="896448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None/>
            </a:pPr>
            <a:endParaRPr lang="en-US" altLang="zh-CN" sz="18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None/>
            </a:pPr>
            <a:endParaRPr lang="en-US" altLang="zh-CN" dirty="0"/>
          </a:p>
          <a:p>
            <a:pPr eaLnBrk="1" hangingPunct="1">
              <a:lnSpc>
                <a:spcPct val="100000"/>
              </a:lnSpc>
              <a:spcBef>
                <a:spcPct val="20000"/>
              </a:spcBef>
              <a:buNone/>
            </a:pPr>
            <a:r>
              <a:rPr lang="zh-CN" altLang="en-US" dirty="0"/>
              <a:t>单词共现概率：计算黑词的上下文单词及其概率</a:t>
            </a:r>
            <a:endParaRPr lang="en-US" altLang="zh-CN" dirty="0"/>
          </a:p>
          <a:p>
            <a:pPr eaLnBrk="1" hangingPunct="1">
              <a:lnSpc>
                <a:spcPct val="100000"/>
              </a:lnSpc>
              <a:spcBef>
                <a:spcPct val="20000"/>
              </a:spcBef>
              <a:buNone/>
            </a:pPr>
            <a:r>
              <a:rPr lang="zh-CN" altLang="en-US" sz="1800" b="0" dirty="0">
                <a:solidFill>
                  <a:srgbClr val="262626"/>
                </a:solidFill>
                <a:latin typeface="微软雅黑" panose="020B0503020204020204" pitchFamily="34" charset="-122"/>
                <a:ea typeface="微软雅黑" panose="020B0503020204020204" pitchFamily="34" charset="-122"/>
              </a:rPr>
              <a:t>在大规模黑产语料库上训练</a:t>
            </a:r>
            <a:r>
              <a:rPr lang="en-US" altLang="zh-CN" sz="1800" b="0" dirty="0">
                <a:solidFill>
                  <a:srgbClr val="262626"/>
                </a:solidFill>
                <a:latin typeface="微软雅黑" panose="020B0503020204020204" pitchFamily="34" charset="-122"/>
                <a:ea typeface="微软雅黑" panose="020B0503020204020204" pitchFamily="34" charset="-122"/>
              </a:rPr>
              <a:t>word2vec</a:t>
            </a:r>
            <a:r>
              <a:rPr lang="zh-CN" altLang="en-US" sz="1800" b="0" dirty="0">
                <a:solidFill>
                  <a:srgbClr val="262626"/>
                </a:solidFill>
                <a:latin typeface="微软雅黑" panose="020B0503020204020204" pitchFamily="34" charset="-122"/>
                <a:ea typeface="微软雅黑" panose="020B0503020204020204" pitchFamily="34" charset="-122"/>
              </a:rPr>
              <a:t>模型，利用模型内部参数计算单词</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zh-CN" altLang="en-US" sz="1800" b="0" dirty="0">
                <a:solidFill>
                  <a:srgbClr val="262626"/>
                </a:solidFill>
                <a:latin typeface="微软雅黑" panose="020B0503020204020204" pitchFamily="34" charset="-122"/>
                <a:ea typeface="微软雅黑" panose="020B0503020204020204" pitchFamily="34" charset="-122"/>
              </a:rPr>
              <a:t>出现在</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i</a:t>
            </a:r>
            <a:r>
              <a:rPr lang="zh-CN" altLang="en-US" sz="1800" b="0" dirty="0">
                <a:solidFill>
                  <a:srgbClr val="262626"/>
                </a:solidFill>
                <a:latin typeface="微软雅黑" panose="020B0503020204020204" pitchFamily="34" charset="-122"/>
                <a:ea typeface="微软雅黑" panose="020B0503020204020204" pitchFamily="34" charset="-122"/>
              </a:rPr>
              <a:t>的上下文概率</a:t>
            </a:r>
            <a:r>
              <a:rPr lang="en-US" altLang="zh-CN" sz="1800" b="0" dirty="0">
                <a:solidFill>
                  <a:srgbClr val="262626"/>
                </a:solidFill>
                <a:latin typeface="微软雅黑" panose="020B0503020204020204" pitchFamily="34" charset="-122"/>
                <a:ea typeface="微软雅黑" panose="020B0503020204020204" pitchFamily="34" charset="-122"/>
              </a:rPr>
              <a:t>p(</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i</a:t>
            </a:r>
            <a:r>
              <a:rPr lang="en-US" altLang="zh-CN" sz="1800" b="0" dirty="0">
                <a:solidFill>
                  <a:srgbClr val="262626"/>
                </a:solidFill>
                <a:latin typeface="微软雅黑" panose="020B0503020204020204" pitchFamily="34" charset="-122"/>
                <a:ea typeface="微软雅黑" panose="020B0503020204020204" pitchFamily="34" charset="-122"/>
              </a:rPr>
              <a:t>)</a:t>
            </a:r>
          </a:p>
          <a:p>
            <a:pPr eaLnBrk="1" hangingPunct="1">
              <a:lnSpc>
                <a:spcPct val="100000"/>
              </a:lnSpc>
              <a:spcBef>
                <a:spcPct val="20000"/>
              </a:spcBef>
              <a:buNone/>
            </a:pPr>
            <a:r>
              <a:rPr lang="zh-CN" altLang="en-US" sz="1800" b="0" dirty="0">
                <a:solidFill>
                  <a:srgbClr val="262626"/>
                </a:solidFill>
                <a:latin typeface="微软雅黑" panose="020B0503020204020204" pitchFamily="34" charset="-122"/>
                <a:ea typeface="微软雅黑" panose="020B0503020204020204" pitchFamily="34" charset="-122"/>
              </a:rPr>
              <a:t>简单的流程是：取出</a:t>
            </a:r>
            <a:r>
              <a:rPr lang="en-US" altLang="zh-CN" sz="1800" b="0" dirty="0" err="1">
                <a:solidFill>
                  <a:srgbClr val="262626"/>
                </a:solidFill>
                <a:latin typeface="微软雅黑" panose="020B0503020204020204" pitchFamily="34" charset="-122"/>
                <a:ea typeface="微软雅黑" panose="020B0503020204020204" pitchFamily="34" charset="-122"/>
              </a:rPr>
              <a:t>wi</a:t>
            </a:r>
            <a:r>
              <a:rPr lang="zh-CN" altLang="en-US" sz="1800" b="0" dirty="0">
                <a:solidFill>
                  <a:srgbClr val="262626"/>
                </a:solidFill>
                <a:latin typeface="微软雅黑" panose="020B0503020204020204" pitchFamily="34" charset="-122"/>
                <a:ea typeface="微软雅黑" panose="020B0503020204020204" pitchFamily="34" charset="-122"/>
              </a:rPr>
              <a:t>到</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zh-CN" altLang="en-US" sz="1800" b="0" dirty="0">
                <a:solidFill>
                  <a:srgbClr val="262626"/>
                </a:solidFill>
                <a:latin typeface="微软雅黑" panose="020B0503020204020204" pitchFamily="34" charset="-122"/>
                <a:ea typeface="微软雅黑" panose="020B0503020204020204" pitchFamily="34" charset="-122"/>
              </a:rPr>
              <a:t>的</a:t>
            </a:r>
            <a:r>
              <a:rPr lang="en-US" altLang="zh-CN" sz="1800" b="0" dirty="0">
                <a:solidFill>
                  <a:srgbClr val="262626"/>
                </a:solidFill>
                <a:latin typeface="微软雅黑" panose="020B0503020204020204" pitchFamily="34" charset="-122"/>
                <a:ea typeface="微软雅黑" panose="020B0503020204020204" pitchFamily="34" charset="-122"/>
              </a:rPr>
              <a:t>Huffman</a:t>
            </a:r>
            <a:r>
              <a:rPr lang="zh-CN" altLang="en-US" sz="1800" b="0" dirty="0">
                <a:solidFill>
                  <a:srgbClr val="262626"/>
                </a:solidFill>
                <a:latin typeface="微软雅黑" panose="020B0503020204020204" pitchFamily="34" charset="-122"/>
                <a:ea typeface="微软雅黑" panose="020B0503020204020204" pitchFamily="34" charset="-122"/>
              </a:rPr>
              <a:t>编码（路径），把路径上每个节点（单词）的概率都算出来，然后乘起来，得到</a:t>
            </a:r>
            <a:r>
              <a:rPr lang="en-US" altLang="zh-CN" sz="1800" b="0" dirty="0">
                <a:solidFill>
                  <a:srgbClr val="262626"/>
                </a:solidFill>
                <a:latin typeface="微软雅黑" panose="020B0503020204020204" pitchFamily="34" charset="-122"/>
                <a:ea typeface="微软雅黑" panose="020B0503020204020204" pitchFamily="34" charset="-122"/>
              </a:rPr>
              <a:t>p(</a:t>
            </a:r>
            <a:r>
              <a:rPr lang="en-US" altLang="zh-CN" sz="1800" b="0" dirty="0" err="1">
                <a:solidFill>
                  <a:srgbClr val="262626"/>
                </a:solidFill>
                <a:latin typeface="微软雅黑" panose="020B0503020204020204" pitchFamily="34" charset="-122"/>
                <a:ea typeface="微软雅黑" panose="020B0503020204020204" pitchFamily="34" charset="-122"/>
              </a:rPr>
              <a:t>wk|wi</a:t>
            </a:r>
            <a:r>
              <a:rPr lang="en-US" altLang="zh-CN" sz="1800" b="0" dirty="0">
                <a:solidFill>
                  <a:srgbClr val="262626"/>
                </a:solidFill>
                <a:latin typeface="微软雅黑" panose="020B0503020204020204" pitchFamily="34" charset="-122"/>
                <a:ea typeface="微软雅黑" panose="020B0503020204020204" pitchFamily="34" charset="-122"/>
              </a:rPr>
              <a:t>)</a:t>
            </a:r>
            <a:r>
              <a:rPr lang="zh-CN" altLang="en-US" sz="1800" b="0" dirty="0">
                <a:solidFill>
                  <a:srgbClr val="262626"/>
                </a:solidFill>
                <a:latin typeface="微软雅黑" panose="020B0503020204020204" pitchFamily="34" charset="-122"/>
                <a:ea typeface="微软雅黑" panose="020B0503020204020204" pitchFamily="34" charset="-122"/>
              </a:rPr>
              <a:t>。</a:t>
            </a:r>
            <a:endParaRPr lang="en-US" altLang="zh-CN" sz="1800" b="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None/>
            </a:pPr>
            <a:endParaRPr lang="en-US" altLang="zh-CN" sz="1800" b="0" dirty="0">
              <a:solidFill>
                <a:srgbClr val="262626"/>
              </a:solidFill>
              <a:latin typeface="微软雅黑" panose="020B0503020204020204" pitchFamily="34" charset="-122"/>
              <a:ea typeface="微软雅黑" panose="020B0503020204020204" pitchFamily="34" charset="-122"/>
            </a:endParaRPr>
          </a:p>
          <a:p>
            <a:r>
              <a:rPr lang="zh-CN" altLang="zh-CN" dirty="0">
                <a:solidFill>
                  <a:schemeClr val="tx1">
                    <a:lumMod val="95000"/>
                    <a:lumOff val="5000"/>
                  </a:schemeClr>
                </a:solidFill>
              </a:rPr>
              <a:t>黑词：刷单</a:t>
            </a:r>
            <a:r>
              <a:rPr lang="en-US" altLang="zh-CN" dirty="0">
                <a:solidFill>
                  <a:schemeClr val="tx1">
                    <a:lumMod val="95000"/>
                    <a:lumOff val="5000"/>
                  </a:schemeClr>
                </a:solidFill>
              </a:rPr>
              <a:t>','</a:t>
            </a:r>
            <a:r>
              <a:rPr lang="zh-CN" altLang="zh-CN" dirty="0">
                <a:solidFill>
                  <a:schemeClr val="tx1">
                    <a:lumMod val="95000"/>
                    <a:lumOff val="5000"/>
                  </a:schemeClr>
                </a:solidFill>
              </a:rPr>
              <a:t>刷流量</a:t>
            </a:r>
            <a:r>
              <a:rPr lang="en-US" altLang="zh-CN" dirty="0">
                <a:solidFill>
                  <a:schemeClr val="tx1">
                    <a:lumMod val="95000"/>
                    <a:lumOff val="5000"/>
                  </a:schemeClr>
                </a:solidFill>
              </a:rPr>
              <a:t>','</a:t>
            </a:r>
            <a:r>
              <a:rPr lang="zh-CN" altLang="zh-CN" dirty="0">
                <a:solidFill>
                  <a:schemeClr val="tx1">
                    <a:lumMod val="95000"/>
                    <a:lumOff val="5000"/>
                  </a:schemeClr>
                </a:solidFill>
              </a:rPr>
              <a:t>刷信用</a:t>
            </a:r>
            <a:r>
              <a:rPr lang="en-US" altLang="zh-CN" dirty="0">
                <a:solidFill>
                  <a:schemeClr val="tx1">
                    <a:lumMod val="95000"/>
                    <a:lumOff val="5000"/>
                  </a:schemeClr>
                </a:solidFill>
              </a:rPr>
              <a:t>','</a:t>
            </a:r>
            <a:r>
              <a:rPr lang="zh-CN" altLang="zh-CN" dirty="0">
                <a:solidFill>
                  <a:schemeClr val="tx1">
                    <a:lumMod val="95000"/>
                    <a:lumOff val="5000"/>
                  </a:schemeClr>
                </a:solidFill>
              </a:rPr>
              <a:t>虚假交易</a:t>
            </a:r>
            <a:r>
              <a:rPr lang="en-US" altLang="zh-CN" dirty="0">
                <a:solidFill>
                  <a:schemeClr val="tx1">
                    <a:lumMod val="95000"/>
                    <a:lumOff val="5000"/>
                  </a:schemeClr>
                </a:solidFill>
              </a:rPr>
              <a:t>','</a:t>
            </a:r>
            <a:r>
              <a:rPr lang="zh-CN" altLang="zh-CN" dirty="0">
                <a:solidFill>
                  <a:schemeClr val="tx1">
                    <a:lumMod val="95000"/>
                    <a:lumOff val="5000"/>
                  </a:schemeClr>
                </a:solidFill>
              </a:rPr>
              <a:t>刷钻</a:t>
            </a:r>
            <a:r>
              <a:rPr lang="en-US" altLang="zh-CN" dirty="0">
                <a:solidFill>
                  <a:schemeClr val="tx1">
                    <a:lumMod val="95000"/>
                    <a:lumOff val="5000"/>
                  </a:schemeClr>
                </a:solidFill>
              </a:rPr>
              <a:t>','</a:t>
            </a:r>
            <a:r>
              <a:rPr lang="zh-CN" altLang="zh-CN" dirty="0">
                <a:solidFill>
                  <a:schemeClr val="tx1">
                    <a:lumMod val="95000"/>
                    <a:lumOff val="5000"/>
                  </a:schemeClr>
                </a:solidFill>
              </a:rPr>
              <a:t>冲销量</a:t>
            </a:r>
            <a:r>
              <a:rPr lang="en-US" altLang="zh-CN" dirty="0">
                <a:solidFill>
                  <a:schemeClr val="tx1">
                    <a:lumMod val="95000"/>
                    <a:lumOff val="5000"/>
                  </a:schemeClr>
                </a:solidFill>
              </a:rPr>
              <a:t>',</a:t>
            </a:r>
            <a:endParaRPr lang="zh-CN" altLang="zh-CN" dirty="0">
              <a:solidFill>
                <a:schemeClr val="tx1">
                  <a:lumMod val="95000"/>
                  <a:lumOff val="5000"/>
                </a:schemeClr>
              </a:solidFill>
            </a:endParaRPr>
          </a:p>
          <a:p>
            <a:r>
              <a:rPr lang="zh-CN" altLang="zh-CN" dirty="0">
                <a:solidFill>
                  <a:schemeClr val="tx1">
                    <a:lumMod val="95000"/>
                    <a:lumOff val="5000"/>
                  </a:schemeClr>
                </a:solidFill>
              </a:rPr>
              <a:t>模糊的黑词：</a:t>
            </a:r>
            <a:r>
              <a:rPr lang="en-US" altLang="zh-CN" dirty="0">
                <a:solidFill>
                  <a:schemeClr val="tx1">
                    <a:lumMod val="95000"/>
                    <a:lumOff val="5000"/>
                  </a:schemeClr>
                </a:solidFill>
              </a:rPr>
              <a:t>'</a:t>
            </a:r>
            <a:r>
              <a:rPr lang="zh-CN" altLang="zh-CN" dirty="0">
                <a:solidFill>
                  <a:schemeClr val="tx1">
                    <a:lumMod val="95000"/>
                    <a:lumOff val="5000"/>
                  </a:schemeClr>
                </a:solidFill>
              </a:rPr>
              <a:t>佣金</a:t>
            </a:r>
            <a:r>
              <a:rPr lang="en-US" altLang="zh-CN" dirty="0">
                <a:solidFill>
                  <a:schemeClr val="tx1">
                    <a:lumMod val="95000"/>
                    <a:lumOff val="5000"/>
                  </a:schemeClr>
                </a:solidFill>
              </a:rPr>
              <a:t>','</a:t>
            </a:r>
            <a:r>
              <a:rPr lang="zh-CN" altLang="zh-CN" dirty="0">
                <a:solidFill>
                  <a:schemeClr val="tx1">
                    <a:lumMod val="95000"/>
                    <a:lumOff val="5000"/>
                  </a:schemeClr>
                </a:solidFill>
              </a:rPr>
              <a:t>淘宝</a:t>
            </a:r>
            <a:r>
              <a:rPr lang="en-US" altLang="zh-CN" dirty="0">
                <a:solidFill>
                  <a:schemeClr val="tx1">
                    <a:lumMod val="95000"/>
                    <a:lumOff val="5000"/>
                  </a:schemeClr>
                </a:solidFill>
              </a:rPr>
              <a:t>','</a:t>
            </a:r>
            <a:r>
              <a:rPr lang="zh-CN" altLang="zh-CN" dirty="0">
                <a:solidFill>
                  <a:schemeClr val="tx1">
                    <a:lumMod val="95000"/>
                    <a:lumOff val="5000"/>
                  </a:schemeClr>
                </a:solidFill>
              </a:rPr>
              <a:t>京东</a:t>
            </a:r>
            <a:r>
              <a:rPr lang="en-US" altLang="zh-CN" dirty="0">
                <a:solidFill>
                  <a:schemeClr val="tx1">
                    <a:lumMod val="95000"/>
                    <a:lumOff val="5000"/>
                  </a:schemeClr>
                </a:solidFill>
              </a:rPr>
              <a:t>','</a:t>
            </a:r>
            <a:r>
              <a:rPr lang="zh-CN" altLang="zh-CN" dirty="0">
                <a:solidFill>
                  <a:schemeClr val="tx1">
                    <a:lumMod val="95000"/>
                    <a:lumOff val="5000"/>
                  </a:schemeClr>
                </a:solidFill>
              </a:rPr>
              <a:t>单号</a:t>
            </a:r>
            <a:r>
              <a:rPr lang="en-US" altLang="zh-CN" dirty="0">
                <a:solidFill>
                  <a:schemeClr val="tx1">
                    <a:lumMod val="95000"/>
                    <a:lumOff val="5000"/>
                  </a:schemeClr>
                </a:solidFill>
              </a:rPr>
              <a:t>','</a:t>
            </a:r>
            <a:r>
              <a:rPr lang="zh-CN" altLang="zh-CN" dirty="0">
                <a:solidFill>
                  <a:schemeClr val="tx1">
                    <a:lumMod val="95000"/>
                    <a:lumOff val="5000"/>
                  </a:schemeClr>
                </a:solidFill>
              </a:rPr>
              <a:t>销量</a:t>
            </a:r>
            <a:r>
              <a:rPr lang="en-US" altLang="zh-CN" dirty="0">
                <a:solidFill>
                  <a:schemeClr val="tx1">
                    <a:lumMod val="95000"/>
                    <a:lumOff val="5000"/>
                  </a:schemeClr>
                </a:solidFill>
              </a:rPr>
              <a:t>','</a:t>
            </a:r>
            <a:r>
              <a:rPr lang="zh-CN" altLang="zh-CN" dirty="0">
                <a:solidFill>
                  <a:schemeClr val="tx1">
                    <a:lumMod val="95000"/>
                    <a:lumOff val="5000"/>
                  </a:schemeClr>
                </a:solidFill>
              </a:rPr>
              <a:t>返利网</a:t>
            </a:r>
            <a:r>
              <a:rPr lang="en-US" altLang="zh-CN" dirty="0">
                <a:solidFill>
                  <a:schemeClr val="tx1">
                    <a:lumMod val="95000"/>
                    <a:lumOff val="5000"/>
                  </a:schemeClr>
                </a:solidFill>
              </a:rPr>
              <a:t>','QT','IS',</a:t>
            </a:r>
            <a:endParaRPr lang="zh-CN" altLang="zh-CN" dirty="0">
              <a:solidFill>
                <a:schemeClr val="tx1">
                  <a:lumMod val="95000"/>
                  <a:lumOff val="5000"/>
                </a:schemeClr>
              </a:solidFill>
            </a:endParaRPr>
          </a:p>
          <a:p>
            <a:r>
              <a:rPr lang="zh-CN" altLang="zh-CN" dirty="0">
                <a:solidFill>
                  <a:schemeClr val="tx1">
                    <a:lumMod val="95000"/>
                    <a:lumOff val="5000"/>
                  </a:schemeClr>
                </a:solidFill>
              </a:rPr>
              <a:t>白词：</a:t>
            </a:r>
            <a:r>
              <a:rPr lang="en-US" altLang="zh-CN" dirty="0">
                <a:solidFill>
                  <a:schemeClr val="tx1">
                    <a:lumMod val="95000"/>
                    <a:lumOff val="5000"/>
                  </a:schemeClr>
                </a:solidFill>
              </a:rPr>
              <a:t>'</a:t>
            </a:r>
            <a:r>
              <a:rPr lang="zh-CN" altLang="zh-CN" dirty="0">
                <a:solidFill>
                  <a:schemeClr val="tx1">
                    <a:lumMod val="95000"/>
                    <a:lumOff val="5000"/>
                  </a:schemeClr>
                </a:solidFill>
              </a:rPr>
              <a:t>平台</a:t>
            </a:r>
            <a:r>
              <a:rPr lang="en-US" altLang="zh-CN" dirty="0">
                <a:solidFill>
                  <a:schemeClr val="tx1">
                    <a:lumMod val="95000"/>
                    <a:lumOff val="5000"/>
                  </a:schemeClr>
                </a:solidFill>
              </a:rPr>
              <a:t>','</a:t>
            </a:r>
            <a:r>
              <a:rPr lang="zh-CN" altLang="zh-CN" dirty="0">
                <a:solidFill>
                  <a:schemeClr val="tx1">
                    <a:lumMod val="95000"/>
                    <a:lumOff val="5000"/>
                  </a:schemeClr>
                </a:solidFill>
              </a:rPr>
              <a:t>微信</a:t>
            </a:r>
            <a:r>
              <a:rPr lang="en-US" altLang="zh-CN" dirty="0">
                <a:solidFill>
                  <a:schemeClr val="tx1">
                    <a:lumMod val="95000"/>
                    <a:lumOff val="5000"/>
                  </a:schemeClr>
                </a:solidFill>
              </a:rPr>
              <a:t>','</a:t>
            </a:r>
            <a:r>
              <a:rPr lang="zh-CN" altLang="zh-CN" dirty="0">
                <a:solidFill>
                  <a:schemeClr val="tx1">
                    <a:lumMod val="95000"/>
                    <a:lumOff val="5000"/>
                  </a:schemeClr>
                </a:solidFill>
              </a:rPr>
              <a:t>百度</a:t>
            </a:r>
            <a:r>
              <a:rPr lang="en-US" altLang="zh-CN" dirty="0"/>
              <a:t>’</a:t>
            </a:r>
          </a:p>
          <a:p>
            <a:pPr>
              <a:buNone/>
            </a:pPr>
            <a:endParaRPr lang="en-US" altLang="zh-CN" dirty="0"/>
          </a:p>
          <a:p>
            <a:pPr>
              <a:buNone/>
            </a:pPr>
            <a:endParaRPr lang="zh-CN" altLang="zh-CN" dirty="0"/>
          </a:p>
          <a:p>
            <a:pPr eaLnBrk="1" hangingPunct="1">
              <a:lnSpc>
                <a:spcPct val="100000"/>
              </a:lnSpc>
              <a:spcBef>
                <a:spcPct val="20000"/>
              </a:spcBef>
              <a:buNone/>
            </a:pPr>
            <a:endParaRPr lang="zh-CN" altLang="en-US" sz="1800" b="0" dirty="0">
              <a:solidFill>
                <a:srgbClr val="26262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2B0BB3E-3D7B-4D70-86F9-FBABB5433D06}"/>
              </a:ext>
            </a:extLst>
          </p:cNvPr>
          <p:cNvSpPr txBox="1"/>
          <p:nvPr/>
        </p:nvSpPr>
        <p:spPr>
          <a:xfrm>
            <a:off x="131326" y="4408661"/>
            <a:ext cx="3720594" cy="1674305"/>
          </a:xfrm>
          <a:prstGeom prst="rect">
            <a:avLst/>
          </a:prstGeom>
          <a:noFill/>
        </p:spPr>
        <p:txBody>
          <a:bodyPr wrap="square" rtlCol="0">
            <a:spAutoFit/>
          </a:bodyPr>
          <a:lstStyle/>
          <a:p>
            <a:pPr>
              <a:lnSpc>
                <a:spcPct val="90000"/>
              </a:lnSpc>
              <a:spcBef>
                <a:spcPts val="750"/>
              </a:spcBef>
            </a:pPr>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黑词共现概率：</a:t>
            </a: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虚假交易</a:t>
            </a:r>
            <a:r>
              <a:rPr lang="en-US" altLang="zh-CN" b="1" dirty="0">
                <a:solidFill>
                  <a:srgbClr val="376092"/>
                </a:solidFill>
                <a:latin typeface="微软雅黑" charset="-122"/>
                <a:ea typeface="微软雅黑" charset="-122"/>
              </a:rPr>
              <a:t>,0.001355)</a:t>
            </a:r>
            <a:endParaRPr lang="zh-CN" altLang="zh-CN" b="1" dirty="0">
              <a:solidFill>
                <a:srgbClr val="376092"/>
              </a:solidFill>
              <a:latin typeface="微软雅黑" charset="-122"/>
              <a:ea typeface="微软雅黑" charset="-122"/>
            </a:endParaRP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刷流量</a:t>
            </a:r>
            <a:r>
              <a:rPr lang="en-US" altLang="zh-CN" b="1" dirty="0">
                <a:solidFill>
                  <a:srgbClr val="376092"/>
                </a:solidFill>
                <a:latin typeface="微软雅黑" charset="-122"/>
                <a:ea typeface="微软雅黑" charset="-122"/>
              </a:rPr>
              <a:t>,0.000067)</a:t>
            </a:r>
            <a:endParaRPr lang="zh-CN" altLang="zh-CN" b="1" dirty="0">
              <a:solidFill>
                <a:srgbClr val="376092"/>
              </a:solidFill>
              <a:latin typeface="微软雅黑" charset="-122"/>
              <a:ea typeface="微软雅黑" charset="-122"/>
            </a:endParaRP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刷信用</a:t>
            </a:r>
            <a:r>
              <a:rPr lang="en-US" altLang="zh-CN" b="1" dirty="0">
                <a:solidFill>
                  <a:srgbClr val="376092"/>
                </a:solidFill>
                <a:latin typeface="微软雅黑" charset="-122"/>
                <a:ea typeface="微软雅黑" charset="-122"/>
              </a:rPr>
              <a:t>,0.000022)</a:t>
            </a:r>
            <a:endParaRPr lang="zh-CN" altLang="zh-CN" b="1" dirty="0">
              <a:solidFill>
                <a:srgbClr val="376092"/>
              </a:solidFill>
              <a:latin typeface="微软雅黑" charset="-122"/>
              <a:ea typeface="微软雅黑" charset="-122"/>
            </a:endParaRPr>
          </a:p>
          <a:p>
            <a:endParaRPr lang="zh-CN" altLang="en-US" dirty="0"/>
          </a:p>
        </p:txBody>
      </p:sp>
      <p:sp>
        <p:nvSpPr>
          <p:cNvPr id="4" name="文本框 3">
            <a:extLst>
              <a:ext uri="{FF2B5EF4-FFF2-40B4-BE49-F238E27FC236}">
                <a16:creationId xmlns:a16="http://schemas.microsoft.com/office/drawing/2014/main" id="{D4BA0667-851C-4883-83FC-FBCF4579F4FC}"/>
              </a:ext>
            </a:extLst>
          </p:cNvPr>
          <p:cNvSpPr txBox="1"/>
          <p:nvPr/>
        </p:nvSpPr>
        <p:spPr>
          <a:xfrm>
            <a:off x="2993323" y="4347986"/>
            <a:ext cx="3384376" cy="1523494"/>
          </a:xfrm>
          <a:prstGeom prst="rect">
            <a:avLst/>
          </a:prstGeom>
          <a:noFill/>
        </p:spPr>
        <p:txBody>
          <a:bodyPr wrap="square" rtlCol="0">
            <a:spAutoFit/>
          </a:bodyPr>
          <a:lstStyle/>
          <a:p>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模糊黑词共现概率：</a:t>
            </a: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虚假交易</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,0.021540)</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刷钻</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,0.016174)</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,0.011151) </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,0.009955</a:t>
            </a:r>
            <a:r>
              <a:rPr lang="en-US" altLang="zh-CN" sz="2100" b="1" dirty="0">
                <a:solidFill>
                  <a:srgbClr val="376092"/>
                </a:solidFill>
                <a:latin typeface="微软雅黑" charset="-122"/>
                <a:ea typeface="微软雅黑" charset="-122"/>
              </a:rPr>
              <a:t>)</a:t>
            </a:r>
            <a:endParaRPr lang="zh-CN" altLang="zh-CN" sz="2100" b="1" dirty="0">
              <a:solidFill>
                <a:srgbClr val="376092"/>
              </a:solidFill>
              <a:latin typeface="微软雅黑" charset="-122"/>
              <a:ea typeface="微软雅黑" charset="-122"/>
            </a:endParaRPr>
          </a:p>
        </p:txBody>
      </p:sp>
      <p:sp>
        <p:nvSpPr>
          <p:cNvPr id="9" name="文本框 8">
            <a:extLst>
              <a:ext uri="{FF2B5EF4-FFF2-40B4-BE49-F238E27FC236}">
                <a16:creationId xmlns:a16="http://schemas.microsoft.com/office/drawing/2014/main" id="{DB1C275D-79A8-4D5E-A30B-82E172EA6998}"/>
              </a:ext>
            </a:extLst>
          </p:cNvPr>
          <p:cNvSpPr txBox="1"/>
          <p:nvPr/>
        </p:nvSpPr>
        <p:spPr>
          <a:xfrm>
            <a:off x="6064206" y="4344836"/>
            <a:ext cx="3384376" cy="1523494"/>
          </a:xfrm>
          <a:prstGeom prst="rect">
            <a:avLst/>
          </a:prstGeom>
          <a:noFill/>
        </p:spPr>
        <p:txBody>
          <a:bodyPr wrap="square" rtlCol="0">
            <a:spAutoFit/>
          </a:bodyPr>
          <a:lstStyle/>
          <a:p>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en-US" b="1" dirty="0">
                <a:solidFill>
                  <a:srgbClr val="376092"/>
                </a:solidFill>
                <a:latin typeface="微软雅黑" charset="-122"/>
                <a:ea typeface="微软雅黑" charset="-122"/>
              </a:rPr>
              <a:t>白</a:t>
            </a:r>
            <a:r>
              <a:rPr lang="zh-CN" altLang="zh-CN" b="1" dirty="0">
                <a:solidFill>
                  <a:srgbClr val="376092"/>
                </a:solidFill>
                <a:latin typeface="微软雅黑" charset="-122"/>
                <a:ea typeface="微软雅黑" charset="-122"/>
              </a:rPr>
              <a:t>词共现概率：</a:t>
            </a: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虚假交易</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,0.021540)</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刷钻</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,0.016174)</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,0.011151) </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,0.009955</a:t>
            </a:r>
            <a:r>
              <a:rPr lang="en-US" altLang="zh-CN" sz="2100" b="1" dirty="0">
                <a:solidFill>
                  <a:srgbClr val="376092"/>
                </a:solidFill>
                <a:latin typeface="微软雅黑" charset="-122"/>
                <a:ea typeface="微软雅黑" charset="-122"/>
              </a:rPr>
              <a:t>)</a:t>
            </a:r>
            <a:endParaRPr lang="zh-CN" altLang="zh-CN" sz="2100" b="1" dirty="0">
              <a:solidFill>
                <a:srgbClr val="376092"/>
              </a:solidFill>
              <a:latin typeface="微软雅黑" charset="-122"/>
              <a:ea typeface="微软雅黑" charset="-122"/>
            </a:endParaRPr>
          </a:p>
        </p:txBody>
      </p:sp>
    </p:spTree>
    <p:extLst>
      <p:ext uri="{BB962C8B-B14F-4D97-AF65-F5344CB8AC3E}">
        <p14:creationId xmlns:p14="http://schemas.microsoft.com/office/powerpoint/2010/main" val="330455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0070C0"/>
                </a:solidFill>
                <a:effectLst/>
                <a:uLnTx/>
                <a:uFillTx/>
                <a:latin typeface="微软雅黑" charset="-122"/>
                <a:ea typeface="微软雅黑" charset="-122"/>
                <a:cs typeface="+mn-cs"/>
              </a:rPr>
              <a:t>黑产识别</a:t>
            </a:r>
          </a:p>
        </p:txBody>
      </p:sp>
      <p:pic>
        <p:nvPicPr>
          <p:cNvPr id="5" name="图片 4"/>
          <p:cNvPicPr>
            <a:picLocks noChangeAspect="1"/>
          </p:cNvPicPr>
          <p:nvPr/>
        </p:nvPicPr>
        <p:blipFill>
          <a:blip r:embed="rId3"/>
          <a:stretch>
            <a:fillRect/>
          </a:stretch>
        </p:blipFill>
        <p:spPr>
          <a:xfrm>
            <a:off x="5095960" y="750878"/>
            <a:ext cx="3428758" cy="3080415"/>
          </a:xfrm>
          <a:prstGeom prst="rect">
            <a:avLst/>
          </a:prstGeom>
        </p:spPr>
      </p:pic>
      <p:pic>
        <p:nvPicPr>
          <p:cNvPr id="4" name="图片 3">
            <a:extLst>
              <a:ext uri="{FF2B5EF4-FFF2-40B4-BE49-F238E27FC236}">
                <a16:creationId xmlns:a16="http://schemas.microsoft.com/office/drawing/2014/main" id="{43C57E2D-376B-4E5E-AEDF-EFF5332C0C2B}"/>
              </a:ext>
            </a:extLst>
          </p:cNvPr>
          <p:cNvPicPr>
            <a:picLocks noChangeAspect="1"/>
          </p:cNvPicPr>
          <p:nvPr/>
        </p:nvPicPr>
        <p:blipFill>
          <a:blip r:embed="rId4"/>
          <a:stretch>
            <a:fillRect/>
          </a:stretch>
        </p:blipFill>
        <p:spPr>
          <a:xfrm>
            <a:off x="342106" y="2420888"/>
            <a:ext cx="4229894" cy="4116215"/>
          </a:xfrm>
          <a:prstGeom prst="rect">
            <a:avLst/>
          </a:prstGeom>
        </p:spPr>
      </p:pic>
      <p:grpSp>
        <p:nvGrpSpPr>
          <p:cNvPr id="2" name="组合 1">
            <a:extLst>
              <a:ext uri="{FF2B5EF4-FFF2-40B4-BE49-F238E27FC236}">
                <a16:creationId xmlns:a16="http://schemas.microsoft.com/office/drawing/2014/main" id="{22BADC57-A88B-478C-BC43-C739C09FEECB}"/>
              </a:ext>
            </a:extLst>
          </p:cNvPr>
          <p:cNvGrpSpPr/>
          <p:nvPr/>
        </p:nvGrpSpPr>
        <p:grpSpPr>
          <a:xfrm>
            <a:off x="1827917" y="1016746"/>
            <a:ext cx="3345346" cy="405852"/>
            <a:chOff x="243741" y="1018920"/>
            <a:chExt cx="3345346" cy="405852"/>
          </a:xfrm>
        </p:grpSpPr>
        <p:sp>
          <p:nvSpPr>
            <p:cNvPr id="13" name="Text Placeholder 4">
              <a:extLst>
                <a:ext uri="{FF2B5EF4-FFF2-40B4-BE49-F238E27FC236}">
                  <a16:creationId xmlns:a16="http://schemas.microsoft.com/office/drawing/2014/main" id="{6AEF496E-8077-4D13-86CF-70EBBA5DE528}"/>
                </a:ext>
              </a:extLst>
            </p:cNvPr>
            <p:cNvSpPr txBox="1">
              <a:spLocks/>
            </p:cNvSpPr>
            <p:nvPr/>
          </p:nvSpPr>
          <p:spPr bwMode="auto">
            <a:xfrm>
              <a:off x="243741" y="1018920"/>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zh-CN" altLang="en-US"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黑产网站</a:t>
              </a:r>
              <a:r>
                <a:rPr kumimoji="0" lang="en-US" altLang="zh-CN"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URL token</a:t>
              </a:r>
              <a:r>
                <a:rPr kumimoji="0" lang="zh-CN" altLang="en-US"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分布</a:t>
              </a:r>
              <a:endParaRPr kumimoji="0" lang="en-GB" altLang="zh-CN"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endParaRPr>
            </a:p>
          </p:txBody>
        </p:sp>
        <p:sp>
          <p:nvSpPr>
            <p:cNvPr id="6" name="等腰三角形 5">
              <a:extLst>
                <a:ext uri="{FF2B5EF4-FFF2-40B4-BE49-F238E27FC236}">
                  <a16:creationId xmlns:a16="http://schemas.microsoft.com/office/drawing/2014/main" id="{74CB6E5A-83B2-4123-8E4E-8D78749D3783}"/>
                </a:ext>
              </a:extLst>
            </p:cNvPr>
            <p:cNvSpPr/>
            <p:nvPr/>
          </p:nvSpPr>
          <p:spPr>
            <a:xfrm rot="5400000">
              <a:off x="2920435" y="1125556"/>
              <a:ext cx="183342" cy="1925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a:extLst>
              <a:ext uri="{FF2B5EF4-FFF2-40B4-BE49-F238E27FC236}">
                <a16:creationId xmlns:a16="http://schemas.microsoft.com/office/drawing/2014/main" id="{F7F23560-CD75-46F4-A067-B58E4369A265}"/>
              </a:ext>
            </a:extLst>
          </p:cNvPr>
          <p:cNvGrpSpPr/>
          <p:nvPr/>
        </p:nvGrpSpPr>
        <p:grpSpPr>
          <a:xfrm>
            <a:off x="4860032" y="4581128"/>
            <a:ext cx="3744417" cy="430686"/>
            <a:chOff x="5551879" y="4918222"/>
            <a:chExt cx="3567840" cy="405852"/>
          </a:xfrm>
        </p:grpSpPr>
        <p:sp>
          <p:nvSpPr>
            <p:cNvPr id="56" name="Text Placeholder 4"/>
            <p:cNvSpPr txBox="1">
              <a:spLocks/>
            </p:cNvSpPr>
            <p:nvPr/>
          </p:nvSpPr>
          <p:spPr bwMode="auto">
            <a:xfrm>
              <a:off x="5774373" y="4918222"/>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lang="zh-CN" altLang="en-US" sz="1400" dirty="0">
                  <a:solidFill>
                    <a:srgbClr val="262626"/>
                  </a:solidFill>
                  <a:latin typeface="黑体" panose="02010609060101010101" pitchFamily="49" charset="-122"/>
                  <a:ea typeface="黑体" panose="02010609060101010101" pitchFamily="49" charset="-122"/>
                </a:rPr>
                <a:t>使用不同数量的特征对模型准确率的影响</a:t>
              </a:r>
              <a:endParaRPr kumimoji="0" lang="en-GB" altLang="zh-CN" sz="14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endParaRPr>
            </a:p>
          </p:txBody>
        </p:sp>
        <p:sp>
          <p:nvSpPr>
            <p:cNvPr id="7" name="等腰三角形 6">
              <a:extLst>
                <a:ext uri="{FF2B5EF4-FFF2-40B4-BE49-F238E27FC236}">
                  <a16:creationId xmlns:a16="http://schemas.microsoft.com/office/drawing/2014/main" id="{6E4C06F8-069C-4737-8BF1-CA62FB3BE17B}"/>
                </a:ext>
              </a:extLst>
            </p:cNvPr>
            <p:cNvSpPr/>
            <p:nvPr/>
          </p:nvSpPr>
          <p:spPr>
            <a:xfrm rot="16200000">
              <a:off x="5558706" y="5036082"/>
              <a:ext cx="202370"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22246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rot="3203510">
            <a:off x="3241811" y="2203091"/>
            <a:ext cx="2062801" cy="2021928"/>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3200" kern="0" dirty="0">
              <a:solidFill>
                <a:srgbClr val="F9F9F9"/>
              </a:solidFill>
              <a:latin typeface="微软雅黑" panose="020B0503020204020204" pitchFamily="34" charset="-122"/>
              <a:ea typeface="微软雅黑" panose="020B0503020204020204" pitchFamily="34" charset="-122"/>
            </a:endParaRPr>
          </a:p>
        </p:txBody>
      </p:sp>
      <p:sp>
        <p:nvSpPr>
          <p:cNvPr id="95" name="矩形 94"/>
          <p:cNvSpPr/>
          <p:nvPr/>
        </p:nvSpPr>
        <p:spPr>
          <a:xfrm rot="19403510">
            <a:off x="3235461" y="2168140"/>
            <a:ext cx="2062800" cy="206280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3200" kern="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rot="8603510">
            <a:off x="3258210" y="2170476"/>
            <a:ext cx="2062800" cy="206280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1350" kern="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64358" y="2971741"/>
            <a:ext cx="1167574"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成果</a:t>
            </a:r>
          </a:p>
        </p:txBody>
      </p:sp>
      <p:sp>
        <p:nvSpPr>
          <p:cNvPr id="44" name="标题 1"/>
          <p:cNvSpPr txBox="1">
            <a:spLocks noChangeArrowheads="1"/>
          </p:cNvSpPr>
          <p:nvPr/>
        </p:nvSpPr>
        <p:spPr bwMode="auto">
          <a:xfrm>
            <a:off x="774700" y="138113"/>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sz="2400" dirty="0">
                <a:solidFill>
                  <a:srgbClr val="0070C0"/>
                </a:solidFill>
              </a:rPr>
              <a:t>研究进度与预期成果</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3200" i="1" noProof="0" dirty="0">
                <a:solidFill>
                  <a:srgbClr val="FFFFFF"/>
                </a:solidFill>
              </a:rPr>
              <a:t>6</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 name="副标题 4"/>
          <p:cNvSpPr txBox="1">
            <a:spLocks/>
          </p:cNvSpPr>
          <p:nvPr/>
        </p:nvSpPr>
        <p:spPr bwMode="auto">
          <a:xfrm flipH="1">
            <a:off x="5326210" y="450110"/>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预期成果</a:t>
            </a:r>
          </a:p>
        </p:txBody>
      </p:sp>
      <p:grpSp>
        <p:nvGrpSpPr>
          <p:cNvPr id="16" name="组合 15"/>
          <p:cNvGrpSpPr/>
          <p:nvPr/>
        </p:nvGrpSpPr>
        <p:grpSpPr>
          <a:xfrm>
            <a:off x="684660" y="3042736"/>
            <a:ext cx="3605559" cy="2864604"/>
            <a:chOff x="959453" y="3291445"/>
            <a:chExt cx="3605559" cy="2864604"/>
          </a:xfrm>
        </p:grpSpPr>
        <p:grpSp>
          <p:nvGrpSpPr>
            <p:cNvPr id="118" name="组合 117"/>
            <p:cNvGrpSpPr/>
            <p:nvPr/>
          </p:nvGrpSpPr>
          <p:grpSpPr>
            <a:xfrm>
              <a:off x="959453" y="4148340"/>
              <a:ext cx="2452490" cy="1081241"/>
              <a:chOff x="795352" y="5045326"/>
              <a:chExt cx="3269987" cy="1441650"/>
            </a:xfrm>
          </p:grpSpPr>
          <p:sp>
            <p:nvSpPr>
              <p:cNvPr id="121" name="TextBox 6"/>
              <p:cNvSpPr txBox="1"/>
              <p:nvPr/>
            </p:nvSpPr>
            <p:spPr>
              <a:xfrm>
                <a:off x="795352" y="5912462"/>
                <a:ext cx="592161" cy="574514"/>
              </a:xfrm>
              <a:prstGeom prst="rect">
                <a:avLst/>
              </a:prstGeom>
              <a:noFill/>
            </p:spPr>
            <p:txBody>
              <a:bodyPr vert="horz" wrap="square" lIns="0" tIns="0" rIns="0" bIns="0" rtlCol="0" anchor="ctr">
                <a:spAutoFit/>
              </a:bodyPr>
              <a:lstStyle/>
              <a:p>
                <a:pPr algn="l"/>
                <a:r>
                  <a:rPr lang="en-US" altLang="zh-CN" sz="2800" dirty="0">
                    <a:solidFill>
                      <a:schemeClr val="accent6">
                        <a:lumMod val="75000"/>
                      </a:schemeClr>
                    </a:solidFill>
                    <a:latin typeface="微软雅黑" panose="020B0503020204020204" pitchFamily="34" charset="-122"/>
                    <a:ea typeface="微软雅黑" panose="020B0503020204020204" pitchFamily="34" charset="-122"/>
                  </a:rPr>
                  <a:t>04</a:t>
                </a:r>
                <a:endParaRPr lang="zh-CN" altLang="en-US" sz="2800" dirty="0">
                  <a:solidFill>
                    <a:schemeClr val="accent6">
                      <a:lumMod val="75000"/>
                    </a:schemeClr>
                  </a:solidFill>
                  <a:latin typeface="微软雅黑" pitchFamily="34" charset="-122"/>
                  <a:ea typeface="微软雅黑" pitchFamily="34" charset="-122"/>
                </a:endParaRPr>
              </a:p>
            </p:txBody>
          </p:sp>
          <p:sp>
            <p:nvSpPr>
              <p:cNvPr id="120" name="文本框 119"/>
              <p:cNvSpPr txBox="1"/>
              <p:nvPr/>
            </p:nvSpPr>
            <p:spPr>
              <a:xfrm>
                <a:off x="1512489" y="5045326"/>
                <a:ext cx="2552850" cy="381641"/>
              </a:xfrm>
              <a:prstGeom prst="rect">
                <a:avLst/>
              </a:prstGeom>
              <a:noFill/>
            </p:spPr>
            <p:txBody>
              <a:bodyPr wrap="square" rtlCol="0">
                <a:spAutoFit/>
              </a:bodyPr>
              <a:lstStyle/>
              <a:p>
                <a:pPr>
                  <a:lnSpc>
                    <a:spcPct val="120000"/>
                  </a:lnSpc>
                </a:pPr>
                <a:endPar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grpSp>
          <p:nvGrpSpPr>
            <p:cNvPr id="15" name="组合 14"/>
            <p:cNvGrpSpPr/>
            <p:nvPr/>
          </p:nvGrpSpPr>
          <p:grpSpPr>
            <a:xfrm>
              <a:off x="991654" y="3291445"/>
              <a:ext cx="3573358" cy="2864604"/>
              <a:chOff x="991654" y="3291445"/>
              <a:chExt cx="3573358" cy="2864604"/>
            </a:xfrm>
          </p:grpSpPr>
          <p:sp>
            <p:nvSpPr>
              <p:cNvPr id="134" name="文本框 133"/>
              <p:cNvSpPr txBox="1"/>
              <p:nvPr/>
            </p:nvSpPr>
            <p:spPr>
              <a:xfrm>
                <a:off x="1181514" y="4802963"/>
                <a:ext cx="2737877" cy="584775"/>
              </a:xfrm>
              <a:prstGeom prst="rect">
                <a:avLst/>
              </a:prstGeom>
              <a:noFill/>
            </p:spPr>
            <p:txBody>
              <a:bodyPr wrap="square" rtlCol="0">
                <a:spAutoFit/>
              </a:bodyPr>
              <a:lstStyle/>
              <a:p>
                <a:pPr lvl="0" algn="ctr" eaLnBrk="1" hangingPunct="1"/>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 在实际场景中验证</a:t>
                </a:r>
              </a:p>
              <a:p>
                <a:pPr>
                  <a:lnSpc>
                    <a:spcPct val="120000"/>
                  </a:lnSpc>
                </a:pPr>
                <a:endParaRPr lang="zh-CN" altLang="en-US" sz="1000" dirty="0">
                  <a:solidFill>
                    <a:schemeClr val="accent6">
                      <a:lumMod val="7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96" name="Freeform 8"/>
              <p:cNvSpPr>
                <a:spLocks/>
              </p:cNvSpPr>
              <p:nvPr/>
            </p:nvSpPr>
            <p:spPr bwMode="auto">
              <a:xfrm>
                <a:off x="3103511" y="3303590"/>
                <a:ext cx="1461501" cy="1610837"/>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129" name="TextBox 24"/>
              <p:cNvSpPr txBox="1"/>
              <p:nvPr/>
            </p:nvSpPr>
            <p:spPr>
              <a:xfrm rot="3200048">
                <a:off x="2807592" y="3902886"/>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应用</a:t>
                </a:r>
              </a:p>
            </p:txBody>
          </p:sp>
          <p:cxnSp>
            <p:nvCxnSpPr>
              <p:cNvPr id="135" name="直接连接符 134"/>
              <p:cNvCxnSpPr>
                <a:cxnSpLocks/>
              </p:cNvCxnSpPr>
              <p:nvPr/>
            </p:nvCxnSpPr>
            <p:spPr bwMode="auto">
              <a:xfrm flipV="1">
                <a:off x="2801714" y="4098088"/>
                <a:ext cx="472392" cy="516092"/>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6" name="直接连接符 135"/>
              <p:cNvCxnSpPr>
                <a:cxnSpLocks/>
              </p:cNvCxnSpPr>
              <p:nvPr/>
            </p:nvCxnSpPr>
            <p:spPr bwMode="auto">
              <a:xfrm flipH="1">
                <a:off x="2107674" y="4614181"/>
                <a:ext cx="694040" cy="1"/>
              </a:xfrm>
              <a:prstGeom prst="line">
                <a:avLst/>
              </a:prstGeom>
              <a:solidFill>
                <a:schemeClr val="accent1"/>
              </a:solidFill>
              <a:ln w="12700" cap="flat" cmpd="sng" algn="ctr">
                <a:solidFill>
                  <a:srgbClr val="595757"/>
                </a:solidFill>
                <a:prstDash val="solid"/>
                <a:round/>
                <a:headEnd type="none" w="med" len="med"/>
                <a:tailEnd type="oval" w="med" len="med"/>
              </a:ln>
              <a:effectLst/>
            </p:spPr>
          </p:cxnSp>
          <p:sp>
            <p:nvSpPr>
              <p:cNvPr id="145" name="TextBox 17"/>
              <p:cNvSpPr txBox="1"/>
              <p:nvPr/>
            </p:nvSpPr>
            <p:spPr>
              <a:xfrm>
                <a:off x="991654" y="5303608"/>
                <a:ext cx="3147497" cy="852441"/>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将原型系统应用到教育、金融、生活等领域，维护互联网生态</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p:txBody>
          </p:sp>
        </p:grpSp>
      </p:grpSp>
      <p:grpSp>
        <p:nvGrpSpPr>
          <p:cNvPr id="2" name="组合 1">
            <a:extLst>
              <a:ext uri="{FF2B5EF4-FFF2-40B4-BE49-F238E27FC236}">
                <a16:creationId xmlns:a16="http://schemas.microsoft.com/office/drawing/2014/main" id="{F4FF4AA9-8BFF-417C-9AB3-F96D7F853232}"/>
              </a:ext>
            </a:extLst>
          </p:cNvPr>
          <p:cNvGrpSpPr/>
          <p:nvPr/>
        </p:nvGrpSpPr>
        <p:grpSpPr>
          <a:xfrm>
            <a:off x="4144434" y="1057222"/>
            <a:ext cx="4837050" cy="5157274"/>
            <a:chOff x="4419227" y="1129230"/>
            <a:chExt cx="4837050" cy="5157274"/>
          </a:xfrm>
        </p:grpSpPr>
        <p:grpSp>
          <p:nvGrpSpPr>
            <p:cNvPr id="17" name="组合 16"/>
            <p:cNvGrpSpPr/>
            <p:nvPr/>
          </p:nvGrpSpPr>
          <p:grpSpPr>
            <a:xfrm>
              <a:off x="4419227" y="3270238"/>
              <a:ext cx="4837050" cy="3016266"/>
              <a:chOff x="4419227" y="3446939"/>
              <a:chExt cx="4837050" cy="3016266"/>
            </a:xfrm>
          </p:grpSpPr>
          <p:sp>
            <p:nvSpPr>
              <p:cNvPr id="139" name="文本框 138"/>
              <p:cNvSpPr txBox="1"/>
              <p:nvPr/>
            </p:nvSpPr>
            <p:spPr>
              <a:xfrm>
                <a:off x="6666758" y="4840625"/>
                <a:ext cx="2589519" cy="646331"/>
              </a:xfrm>
              <a:prstGeom prst="rect">
                <a:avLst/>
              </a:prstGeom>
              <a:noFill/>
            </p:spPr>
            <p:txBody>
              <a:bodyPr wrap="square" rtlCol="0">
                <a:spAutoFit/>
              </a:bodyPr>
              <a:lstStyle/>
              <a:p>
                <a:pPr lvl="0" fontAlgn="auto">
                  <a:lnSpc>
                    <a:spcPct val="120000"/>
                  </a:lnSpc>
                  <a:spcBef>
                    <a:spcPts val="0"/>
                  </a:spcBef>
                  <a:spcAft>
                    <a:spcPts val="0"/>
                  </a:spcAft>
                  <a:buClr>
                    <a:srgbClr val="008ED3"/>
                  </a:buClr>
                  <a:buSzPct val="80000"/>
                  <a:defRPr/>
                </a:pPr>
                <a:r>
                  <a:rPr kumimoji="1" lang="zh-CN" altLang="en-US" sz="2000" b="1" kern="0" dirty="0">
                    <a:solidFill>
                      <a:srgbClr val="0070C0"/>
                    </a:solidFill>
                    <a:latin typeface="微软雅黑" panose="020B0503020204020204" pitchFamily="34" charset="-122"/>
                    <a:ea typeface="微软雅黑" panose="020B0503020204020204" pitchFamily="34" charset="-122"/>
                    <a:cs typeface="Arial" pitchFamily="34" charset="0"/>
                  </a:rPr>
                  <a:t> 发表高质量论文</a:t>
                </a:r>
              </a:p>
              <a:p>
                <a:pPr>
                  <a:lnSpc>
                    <a:spcPct val="120000"/>
                  </a:lnSpc>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nvGrpSpPr>
              <p:cNvPr id="14" name="组合 13"/>
              <p:cNvGrpSpPr/>
              <p:nvPr/>
            </p:nvGrpSpPr>
            <p:grpSpPr>
              <a:xfrm>
                <a:off x="4419227" y="3446939"/>
                <a:ext cx="4479650" cy="3016266"/>
                <a:chOff x="4419227" y="3446939"/>
                <a:chExt cx="4479650" cy="3016266"/>
              </a:xfrm>
            </p:grpSpPr>
            <p:sp>
              <p:nvSpPr>
                <p:cNvPr id="98" name="Freeform 12"/>
                <p:cNvSpPr>
                  <a:spLocks/>
                </p:cNvSpPr>
                <p:nvPr/>
              </p:nvSpPr>
              <p:spPr bwMode="auto">
                <a:xfrm>
                  <a:off x="4419227" y="3446939"/>
                  <a:ext cx="1610931" cy="1461416"/>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solidFill>
                  <a:srgbClr val="04447F"/>
                </a:solidFill>
                <a:ln w="15875">
                  <a:gradFill>
                    <a:gsLst>
                      <a:gs pos="0">
                        <a:srgbClr val="F3F3F3"/>
                      </a:gs>
                      <a:gs pos="100000">
                        <a:schemeClr val="bg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13" name="组合 112"/>
                <p:cNvGrpSpPr/>
                <p:nvPr/>
              </p:nvGrpSpPr>
              <p:grpSpPr>
                <a:xfrm>
                  <a:off x="6226067" y="4840625"/>
                  <a:ext cx="2637289" cy="430887"/>
                  <a:chOff x="8329985" y="5806682"/>
                  <a:chExt cx="3516385" cy="574515"/>
                </a:xfrm>
              </p:grpSpPr>
              <p:sp>
                <p:nvSpPr>
                  <p:cNvPr id="116" name="TextBox 6"/>
                  <p:cNvSpPr txBox="1"/>
                  <p:nvPr/>
                </p:nvSpPr>
                <p:spPr>
                  <a:xfrm>
                    <a:off x="8329985" y="5806682"/>
                    <a:ext cx="587588" cy="574515"/>
                  </a:xfrm>
                  <a:prstGeom prst="rect">
                    <a:avLst/>
                  </a:prstGeom>
                  <a:noFill/>
                </p:spPr>
                <p:txBody>
                  <a:bodyPr vert="horz" wrap="square" lIns="0" tIns="0" rIns="0" bIns="0" rtlCol="0" anchor="ctr">
                    <a:spAutoFit/>
                  </a:bodyPr>
                  <a:lstStyle/>
                  <a:p>
                    <a:pPr algn="l"/>
                    <a:r>
                      <a:rPr lang="en-US" altLang="zh-CN" sz="2800" dirty="0">
                        <a:solidFill>
                          <a:srgbClr val="0070C0"/>
                        </a:solidFill>
                        <a:latin typeface="微软雅黑" panose="020B0503020204020204" pitchFamily="34" charset="-122"/>
                        <a:ea typeface="微软雅黑" panose="020B0503020204020204" pitchFamily="34" charset="-122"/>
                      </a:rPr>
                      <a:t>03</a:t>
                    </a:r>
                    <a:endParaRPr lang="zh-CN" altLang="en-US" sz="2800" dirty="0">
                      <a:solidFill>
                        <a:srgbClr val="0070C0"/>
                      </a:solidFill>
                      <a:latin typeface="微软雅黑" pitchFamily="34" charset="-122"/>
                      <a:ea typeface="微软雅黑" pitchFamily="34" charset="-122"/>
                    </a:endParaRPr>
                  </a:p>
                </p:txBody>
              </p:sp>
              <p:sp>
                <p:nvSpPr>
                  <p:cNvPr id="115" name="文本框 114"/>
                  <p:cNvSpPr txBox="1"/>
                  <p:nvPr/>
                </p:nvSpPr>
                <p:spPr>
                  <a:xfrm>
                    <a:off x="9293518" y="5874099"/>
                    <a:ext cx="2552852" cy="381642"/>
                  </a:xfrm>
                  <a:prstGeom prst="rect">
                    <a:avLst/>
                  </a:prstGeom>
                  <a:noFill/>
                </p:spPr>
                <p:txBody>
                  <a:bodyPr wrap="square" rtlCol="0">
                    <a:spAutoFit/>
                  </a:bodyPr>
                  <a:lstStyle/>
                  <a:p>
                    <a:pPr>
                      <a:lnSpc>
                        <a:spcPct val="120000"/>
                      </a:lnSpc>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sp>
              <p:nvSpPr>
                <p:cNvPr id="127" name="TextBox 24"/>
                <p:cNvSpPr txBox="1"/>
                <p:nvPr/>
              </p:nvSpPr>
              <p:spPr>
                <a:xfrm rot="19382489">
                  <a:off x="4430580" y="3985454"/>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论文</a:t>
                  </a:r>
                </a:p>
              </p:txBody>
            </p:sp>
            <p:cxnSp>
              <p:nvCxnSpPr>
                <p:cNvPr id="137" name="直接连接符 136"/>
                <p:cNvCxnSpPr>
                  <a:cxnSpLocks/>
                </p:cNvCxnSpPr>
                <p:nvPr/>
              </p:nvCxnSpPr>
              <p:spPr bwMode="auto">
                <a:xfrm>
                  <a:off x="5906178" y="4118300"/>
                  <a:ext cx="442774" cy="520177"/>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8" name="直接连接符 137"/>
                <p:cNvCxnSpPr>
                  <a:cxnSpLocks/>
                </p:cNvCxnSpPr>
                <p:nvPr/>
              </p:nvCxnSpPr>
              <p:spPr bwMode="auto">
                <a:xfrm flipH="1">
                  <a:off x="6348952" y="4638477"/>
                  <a:ext cx="671320" cy="0"/>
                </a:xfrm>
                <a:prstGeom prst="line">
                  <a:avLst/>
                </a:prstGeom>
                <a:solidFill>
                  <a:schemeClr val="accent1"/>
                </a:solidFill>
                <a:ln w="12700" cap="flat" cmpd="sng" algn="ctr">
                  <a:solidFill>
                    <a:srgbClr val="595757"/>
                  </a:solidFill>
                  <a:prstDash val="solid"/>
                  <a:round/>
                  <a:headEnd type="oval" w="med" len="med"/>
                  <a:tailEnd type="none" w="med" len="med"/>
                </a:ln>
                <a:effectLst/>
              </p:spPr>
            </p:cxnSp>
            <p:sp>
              <p:nvSpPr>
                <p:cNvPr id="143" name="TextBox 17"/>
                <p:cNvSpPr txBox="1"/>
                <p:nvPr/>
              </p:nvSpPr>
              <p:spPr>
                <a:xfrm>
                  <a:off x="6250771" y="5391487"/>
                  <a:ext cx="2648106" cy="107171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008ED3"/>
                    </a:buClr>
                    <a:buSzPct val="80000"/>
                    <a:defRPr/>
                  </a:pPr>
                  <a:r>
                    <a:rPr kumimoji="1" lang="zh-CN" altLang="en-US" b="1" kern="0" dirty="0">
                      <a:solidFill>
                        <a:srgbClr val="0070C0"/>
                      </a:solidFill>
                      <a:latin typeface="微软雅黑" panose="020B0503020204020204" pitchFamily="34" charset="-122"/>
                      <a:ea typeface="微软雅黑" panose="020B0503020204020204" pitchFamily="34" charset="-122"/>
                      <a:cs typeface="Arial" pitchFamily="34" charset="0"/>
                    </a:rPr>
                    <a:t>黑产是近年来会议论文中新的热点话题</a:t>
                  </a:r>
                  <a:endParaRPr kumimoji="1" lang="en-US" altLang="zh-CN" b="1" kern="0" dirty="0">
                    <a:solidFill>
                      <a:srgbClr val="0070C0"/>
                    </a:solidFill>
                    <a:latin typeface="微软雅黑" panose="020B0503020204020204" pitchFamily="34" charset="-122"/>
                    <a:ea typeface="微软雅黑" panose="020B0503020204020204" pitchFamily="34" charset="-122"/>
                    <a:cs typeface="Arial" pitchFamily="34" charset="0"/>
                  </a:endParaRPr>
                </a:p>
              </p:txBody>
            </p:sp>
          </p:grpSp>
        </p:grpSp>
        <p:grpSp>
          <p:nvGrpSpPr>
            <p:cNvPr id="13" name="组合 12"/>
            <p:cNvGrpSpPr/>
            <p:nvPr/>
          </p:nvGrpSpPr>
          <p:grpSpPr>
            <a:xfrm>
              <a:off x="4562582" y="1129230"/>
              <a:ext cx="4406630" cy="2376237"/>
              <a:chOff x="4562582" y="1305931"/>
              <a:chExt cx="4406630" cy="2376237"/>
            </a:xfrm>
          </p:grpSpPr>
          <p:sp>
            <p:nvSpPr>
              <p:cNvPr id="82" name="Freeform 10"/>
              <p:cNvSpPr>
                <a:spLocks/>
              </p:cNvSpPr>
              <p:nvPr/>
            </p:nvSpPr>
            <p:spPr bwMode="auto">
              <a:xfrm>
                <a:off x="4562582" y="1981880"/>
                <a:ext cx="1460286" cy="1613266"/>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6121056" y="1305931"/>
                <a:ext cx="2797515" cy="584775"/>
                <a:chOff x="8316413" y="2293687"/>
                <a:chExt cx="3291715" cy="779700"/>
              </a:xfrm>
            </p:grpSpPr>
            <p:sp>
              <p:nvSpPr>
                <p:cNvPr id="111" name="TextBox 6"/>
                <p:cNvSpPr txBox="1"/>
                <p:nvPr/>
              </p:nvSpPr>
              <p:spPr>
                <a:xfrm>
                  <a:off x="8316413" y="2296922"/>
                  <a:ext cx="771274" cy="574517"/>
                </a:xfrm>
                <a:prstGeom prst="rect">
                  <a:avLst/>
                </a:prstGeom>
                <a:noFill/>
              </p:spPr>
              <p:txBody>
                <a:bodyPr vert="horz" wrap="square" lIns="0" tIns="0" rIns="0" bIns="0" rtlCol="0" anchor="ctr">
                  <a:spAutoFit/>
                </a:bodyPr>
                <a:lstStyle/>
                <a:p>
                  <a:pPr algn="l"/>
                  <a:r>
                    <a:rPr lang="en-US" altLang="zh-CN" sz="2800" dirty="0">
                      <a:solidFill>
                        <a:schemeClr val="accent6">
                          <a:lumMod val="75000"/>
                        </a:schemeClr>
                      </a:solidFill>
                      <a:latin typeface="微软雅黑" panose="020B0503020204020204" pitchFamily="34" charset="-122"/>
                      <a:ea typeface="微软雅黑" panose="020B0503020204020204" pitchFamily="34" charset="-122"/>
                    </a:rPr>
                    <a:t>02</a:t>
                  </a:r>
                  <a:endParaRPr lang="zh-CN" altLang="en-US" sz="2800" dirty="0">
                    <a:solidFill>
                      <a:schemeClr val="accent6">
                        <a:lumMod val="75000"/>
                      </a:schemeClr>
                    </a:solidFill>
                    <a:latin typeface="微软雅黑" pitchFamily="34" charset="-122"/>
                    <a:ea typeface="微软雅黑" pitchFamily="34" charset="-122"/>
                  </a:endParaRPr>
                </a:p>
              </p:txBody>
            </p:sp>
            <p:sp>
              <p:nvSpPr>
                <p:cNvPr id="110" name="文本框 109"/>
                <p:cNvSpPr txBox="1"/>
                <p:nvPr/>
              </p:nvSpPr>
              <p:spPr>
                <a:xfrm>
                  <a:off x="8498962" y="2293687"/>
                  <a:ext cx="3109166" cy="779700"/>
                </a:xfrm>
                <a:prstGeom prst="rect">
                  <a:avLst/>
                </a:prstGeom>
                <a:noFill/>
              </p:spPr>
              <p:txBody>
                <a:bodyPr wrap="square" rtlCol="0">
                  <a:spAutoFit/>
                </a:bodyPr>
                <a:lstStyle/>
                <a:p>
                  <a:pPr lvl="0" algn="ctr" eaLnBrk="1" hangingPunct="1"/>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作弊大数据分析</a:t>
                  </a:r>
                </a:p>
                <a:p>
                  <a:pPr>
                    <a:lnSpc>
                      <a:spcPct val="120000"/>
                    </a:lnSpc>
                  </a:pPr>
                  <a:endParaRPr lang="zh-CN" altLang="en-US" sz="1000" dirty="0">
                    <a:solidFill>
                      <a:schemeClr val="accent6">
                        <a:lumMod val="7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cxnSp>
            <p:nvCxnSpPr>
              <p:cNvPr id="125" name="直接连接符 124"/>
              <p:cNvCxnSpPr/>
              <p:nvPr/>
            </p:nvCxnSpPr>
            <p:spPr bwMode="auto">
              <a:xfrm rot="10800000">
                <a:off x="6002546" y="1790438"/>
                <a:ext cx="882353" cy="2904"/>
              </a:xfrm>
              <a:prstGeom prst="line">
                <a:avLst/>
              </a:prstGeom>
              <a:solidFill>
                <a:schemeClr val="accent1"/>
              </a:solidFill>
              <a:ln w="12700" cap="flat" cmpd="sng" algn="ctr">
                <a:solidFill>
                  <a:srgbClr val="595757"/>
                </a:solidFill>
                <a:prstDash val="solid"/>
                <a:round/>
                <a:headEnd type="oval" w="med" len="med"/>
                <a:tailEnd type="none" w="med" len="med"/>
              </a:ln>
              <a:effectLst/>
            </p:spPr>
          </p:cxnSp>
          <p:cxnSp>
            <p:nvCxnSpPr>
              <p:cNvPr id="126" name="直接连接符 125"/>
              <p:cNvCxnSpPr>
                <a:cxnSpLocks/>
              </p:cNvCxnSpPr>
              <p:nvPr/>
            </p:nvCxnSpPr>
            <p:spPr bwMode="auto">
              <a:xfrm flipV="1">
                <a:off x="5592707" y="1784629"/>
                <a:ext cx="409839" cy="701528"/>
              </a:xfrm>
              <a:prstGeom prst="line">
                <a:avLst/>
              </a:prstGeom>
              <a:solidFill>
                <a:schemeClr val="accent1"/>
              </a:solidFill>
              <a:ln w="12700" cap="flat" cmpd="sng" algn="ctr">
                <a:solidFill>
                  <a:srgbClr val="595757"/>
                </a:solidFill>
                <a:prstDash val="solid"/>
                <a:round/>
                <a:headEnd type="none" w="med" len="med"/>
                <a:tailEnd type="none" w="med" len="med"/>
              </a:ln>
              <a:effectLst/>
            </p:spPr>
          </p:cxnSp>
          <p:sp>
            <p:nvSpPr>
              <p:cNvPr id="128" name="TextBox 24"/>
              <p:cNvSpPr txBox="1"/>
              <p:nvPr/>
            </p:nvSpPr>
            <p:spPr>
              <a:xfrm rot="3245329">
                <a:off x="4456639" y="2491251"/>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数据</a:t>
                </a:r>
              </a:p>
            </p:txBody>
          </p:sp>
          <p:sp>
            <p:nvSpPr>
              <p:cNvPr id="142" name="TextBox 17"/>
              <p:cNvSpPr txBox="1"/>
              <p:nvPr/>
            </p:nvSpPr>
            <p:spPr>
              <a:xfrm>
                <a:off x="6303397" y="2060453"/>
                <a:ext cx="2665815" cy="67065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提供作弊用户、商品信息</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分析作弊趋势、作弊形式</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对比平台差异</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预测黑产规模</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endPar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p:txBody>
          </p:sp>
        </p:grpSp>
      </p:grpSp>
      <p:grpSp>
        <p:nvGrpSpPr>
          <p:cNvPr id="12" name="组合 11"/>
          <p:cNvGrpSpPr/>
          <p:nvPr/>
        </p:nvGrpSpPr>
        <p:grpSpPr>
          <a:xfrm>
            <a:off x="539552" y="1052736"/>
            <a:ext cx="4008920" cy="2139418"/>
            <a:chOff x="814345" y="1301445"/>
            <a:chExt cx="4008920" cy="2139418"/>
          </a:xfrm>
        </p:grpSpPr>
        <p:sp>
          <p:nvSpPr>
            <p:cNvPr id="94" name="Freeform 7"/>
            <p:cNvSpPr>
              <a:spLocks/>
            </p:cNvSpPr>
            <p:nvPr/>
          </p:nvSpPr>
          <p:spPr bwMode="auto">
            <a:xfrm>
              <a:off x="3109577" y="1979447"/>
              <a:ext cx="1613361" cy="1461416"/>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solidFill>
              <a:srgbClr val="04447F"/>
            </a:solidFill>
            <a:ln w="15875">
              <a:gradFill>
                <a:gsLst>
                  <a:gs pos="0">
                    <a:srgbClr val="F3F3F3"/>
                  </a:gs>
                  <a:gs pos="100000">
                    <a:schemeClr val="bg1"/>
                  </a:gs>
                </a:gsLst>
                <a:lin ang="5400000" scaled="1"/>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814345" y="1301445"/>
              <a:ext cx="3094102" cy="461665"/>
              <a:chOff x="762541" y="2318648"/>
              <a:chExt cx="3574246" cy="604117"/>
            </a:xfrm>
          </p:grpSpPr>
          <p:sp>
            <p:nvSpPr>
              <p:cNvPr id="106" name="TextBox 6"/>
              <p:cNvSpPr txBox="1"/>
              <p:nvPr/>
            </p:nvSpPr>
            <p:spPr>
              <a:xfrm>
                <a:off x="762541" y="2337363"/>
                <a:ext cx="651484" cy="563842"/>
              </a:xfrm>
              <a:prstGeom prst="rect">
                <a:avLst/>
              </a:prstGeom>
              <a:noFill/>
            </p:spPr>
            <p:txBody>
              <a:bodyPr vert="horz" wrap="square" lIns="0" tIns="0" rIns="0" bIns="0" rtlCol="0" anchor="ctr">
                <a:spAutoFit/>
              </a:bodyPr>
              <a:lstStyle/>
              <a:p>
                <a:pPr algn="l"/>
                <a:r>
                  <a:rPr lang="en-US" altLang="zh-CN" sz="2800" dirty="0">
                    <a:solidFill>
                      <a:srgbClr val="0070C0"/>
                    </a:solidFill>
                    <a:latin typeface="微软雅黑" panose="020B0503020204020204" pitchFamily="34" charset="-122"/>
                    <a:ea typeface="微软雅黑" panose="020B0503020204020204" pitchFamily="34" charset="-122"/>
                  </a:rPr>
                  <a:t>01</a:t>
                </a:r>
                <a:endParaRPr lang="zh-CN" altLang="en-US" sz="2800" dirty="0">
                  <a:solidFill>
                    <a:srgbClr val="0070C0"/>
                  </a:solidFill>
                  <a:latin typeface="微软雅黑" pitchFamily="34" charset="-122"/>
                  <a:ea typeface="微软雅黑" pitchFamily="34" charset="-122"/>
                </a:endParaRPr>
              </a:p>
            </p:txBody>
          </p:sp>
          <p:sp>
            <p:nvSpPr>
              <p:cNvPr id="105" name="文本框 104"/>
              <p:cNvSpPr txBox="1"/>
              <p:nvPr/>
            </p:nvSpPr>
            <p:spPr>
              <a:xfrm>
                <a:off x="1283356" y="2318648"/>
                <a:ext cx="3053431" cy="604117"/>
              </a:xfrm>
              <a:prstGeom prst="rect">
                <a:avLst/>
              </a:prstGeom>
              <a:noFill/>
            </p:spPr>
            <p:txBody>
              <a:bodyPr wrap="square" rtlCol="0">
                <a:spAutoFit/>
              </a:bodyPr>
              <a:lstStyle/>
              <a:p>
                <a:pPr lvl="0" fontAlgn="auto">
                  <a:lnSpc>
                    <a:spcPct val="120000"/>
                  </a:lnSpc>
                  <a:spcBef>
                    <a:spcPts val="0"/>
                  </a:spcBef>
                  <a:spcAft>
                    <a:spcPts val="0"/>
                  </a:spcAft>
                  <a:buClr>
                    <a:srgbClr val="008ED3"/>
                  </a:buClr>
                  <a:buSzPct val="80000"/>
                  <a:defRPr/>
                </a:pPr>
                <a:r>
                  <a:rPr kumimoji="1" lang="zh-CN" altLang="en-US" sz="2000" b="1" kern="0" dirty="0">
                    <a:solidFill>
                      <a:srgbClr val="0070C0"/>
                    </a:solidFill>
                    <a:latin typeface="微软雅黑" panose="020B0503020204020204" pitchFamily="34" charset="-122"/>
                    <a:ea typeface="微软雅黑" panose="020B0503020204020204" pitchFamily="34" charset="-122"/>
                    <a:cs typeface="Arial" pitchFamily="34" charset="0"/>
                  </a:rPr>
                  <a:t>自动化监测评估系统</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sp>
          <p:nvSpPr>
            <p:cNvPr id="130" name="TextBox 24"/>
            <p:cNvSpPr txBox="1"/>
            <p:nvPr/>
          </p:nvSpPr>
          <p:spPr>
            <a:xfrm rot="19382489">
              <a:off x="3020907" y="2374312"/>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系统</a:t>
              </a:r>
            </a:p>
          </p:txBody>
        </p:sp>
        <p:cxnSp>
          <p:nvCxnSpPr>
            <p:cNvPr id="131" name="直接连接符 130"/>
            <p:cNvCxnSpPr>
              <a:cxnSpLocks/>
            </p:cNvCxnSpPr>
            <p:nvPr/>
          </p:nvCxnSpPr>
          <p:spPr bwMode="auto">
            <a:xfrm flipH="1" flipV="1">
              <a:off x="3005027" y="1853200"/>
              <a:ext cx="459998" cy="650339"/>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3" name="直接连接符 132"/>
            <p:cNvCxnSpPr/>
            <p:nvPr/>
          </p:nvCxnSpPr>
          <p:spPr bwMode="auto">
            <a:xfrm rot="10800000">
              <a:off x="2081003" y="1853200"/>
              <a:ext cx="933145" cy="0"/>
            </a:xfrm>
            <a:prstGeom prst="line">
              <a:avLst/>
            </a:prstGeom>
            <a:solidFill>
              <a:schemeClr val="accent1"/>
            </a:solidFill>
            <a:ln w="12700" cap="flat" cmpd="sng" algn="ctr">
              <a:solidFill>
                <a:srgbClr val="595757"/>
              </a:solidFill>
              <a:prstDash val="solid"/>
              <a:round/>
              <a:headEnd type="none" w="med" len="med"/>
              <a:tailEnd type="oval" w="med" len="med"/>
            </a:ln>
            <a:effectLst/>
          </p:spPr>
        </p:cxnSp>
        <p:sp>
          <p:nvSpPr>
            <p:cNvPr id="141" name="TextBox 17"/>
            <p:cNvSpPr txBox="1"/>
            <p:nvPr/>
          </p:nvSpPr>
          <p:spPr>
            <a:xfrm>
              <a:off x="908689" y="2052789"/>
              <a:ext cx="2102702" cy="67065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008ED3"/>
                </a:buClr>
                <a:buSzPct val="80000"/>
                <a:defRPr/>
              </a:pPr>
              <a:r>
                <a:rPr kumimoji="1" lang="zh-CN" altLang="en-US" b="1" kern="0" dirty="0">
                  <a:solidFill>
                    <a:srgbClr val="0070C0"/>
                  </a:solidFill>
                  <a:latin typeface="微软雅黑" panose="020B0503020204020204" pitchFamily="34" charset="-122"/>
                  <a:ea typeface="微软雅黑" panose="020B0503020204020204" pitchFamily="34" charset="-122"/>
                  <a:cs typeface="Arial" pitchFamily="34" charset="0"/>
                </a:rPr>
                <a:t>从源头上监测和打击电商黑灰产</a:t>
              </a:r>
              <a:endParaRPr kumimoji="1" lang="en-US" altLang="zh-CN" b="1" kern="0" dirty="0">
                <a:solidFill>
                  <a:srgbClr val="0070C0"/>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162898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725" y="0"/>
            <a:ext cx="1021680" cy="6857999"/>
            <a:chOff x="-16725" y="857253"/>
            <a:chExt cx="1021680" cy="5143499"/>
          </a:xfrm>
        </p:grpSpPr>
        <p:sp>
          <p:nvSpPr>
            <p:cNvPr id="4" name="矩形 3"/>
            <p:cNvSpPr/>
            <p:nvPr/>
          </p:nvSpPr>
          <p:spPr>
            <a:xfrm rot="5400000">
              <a:off x="-2056392" y="2909857"/>
              <a:ext cx="5113952" cy="1008743"/>
            </a:xfrm>
            <a:prstGeom prst="rect">
              <a:avLst/>
            </a:prstGeom>
            <a:solidFill>
              <a:srgbClr val="2F5597"/>
            </a:soli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grpSp>
          <p:nvGrpSpPr>
            <p:cNvPr id="15" name="组 14"/>
            <p:cNvGrpSpPr/>
            <p:nvPr/>
          </p:nvGrpSpPr>
          <p:grpSpPr>
            <a:xfrm>
              <a:off x="-16725" y="5848344"/>
              <a:ext cx="953603" cy="152408"/>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79292" y="1042009"/>
              <a:ext cx="773283" cy="3389912"/>
            </a:xfrm>
            <a:prstGeom prst="rect">
              <a:avLst/>
            </a:prstGeom>
            <a:noFill/>
          </p:spPr>
          <p:txBody>
            <a:bodyPr vert="eaVert" wrap="square" lIns="68577" tIns="34289" rIns="68577" bIns="34289" rtlCol="0">
              <a:spAutoFit/>
            </a:bodyPr>
            <a:lstStyle/>
            <a:p>
              <a:r>
                <a:rPr lang="zh-CN" altLang="en-US" sz="4125" b="1" dirty="0">
                  <a:solidFill>
                    <a:schemeClr val="bg1"/>
                  </a:solidFill>
                  <a:latin typeface="微软雅黑" panose="020B0503020204020204" pitchFamily="34" charset="-122"/>
                  <a:ea typeface="微软雅黑" panose="020B0503020204020204" pitchFamily="34" charset="-122"/>
                </a:rPr>
                <a:t>汇 报 提 纲</a:t>
              </a:r>
            </a:p>
          </p:txBody>
        </p:sp>
      </p:grpSp>
      <p:grpSp>
        <p:nvGrpSpPr>
          <p:cNvPr id="14" name="组合 13"/>
          <p:cNvGrpSpPr/>
          <p:nvPr/>
        </p:nvGrpSpPr>
        <p:grpSpPr>
          <a:xfrm>
            <a:off x="3408941" y="2264846"/>
            <a:ext cx="3328669" cy="438580"/>
            <a:chOff x="1398059" y="3441888"/>
            <a:chExt cx="3328669" cy="438580"/>
          </a:xfrm>
        </p:grpSpPr>
        <p:sp>
          <p:nvSpPr>
            <p:cNvPr id="77" name="圆角矩形 76"/>
            <p:cNvSpPr/>
            <p:nvPr/>
          </p:nvSpPr>
          <p:spPr>
            <a:xfrm rot="10800000" flipV="1">
              <a:off x="1398059" y="3478940"/>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2</a:t>
              </a:r>
              <a:endParaRPr lang="zh-CN" altLang="en-US" sz="2700" dirty="0"/>
            </a:p>
          </p:txBody>
        </p:sp>
        <p:sp>
          <p:nvSpPr>
            <p:cNvPr id="91" name="文本框 90"/>
            <p:cNvSpPr txBox="1"/>
            <p:nvPr/>
          </p:nvSpPr>
          <p:spPr>
            <a:xfrm>
              <a:off x="1818246" y="3441888"/>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研究内容及方法路线</a:t>
              </a:r>
            </a:p>
          </p:txBody>
        </p:sp>
      </p:grpSp>
      <p:grpSp>
        <p:nvGrpSpPr>
          <p:cNvPr id="18" name="组合 17"/>
          <p:cNvGrpSpPr/>
          <p:nvPr/>
        </p:nvGrpSpPr>
        <p:grpSpPr>
          <a:xfrm>
            <a:off x="3419872" y="1510598"/>
            <a:ext cx="3317738" cy="438580"/>
            <a:chOff x="1403649" y="1430136"/>
            <a:chExt cx="3317738" cy="438580"/>
          </a:xfrm>
        </p:grpSpPr>
        <p:sp>
          <p:nvSpPr>
            <p:cNvPr id="42" name="圆角矩形 41"/>
            <p:cNvSpPr/>
            <p:nvPr/>
          </p:nvSpPr>
          <p:spPr>
            <a:xfrm rot="10800000" flipV="1">
              <a:off x="1403649" y="1467448"/>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1</a:t>
              </a:r>
              <a:endParaRPr lang="zh-CN" altLang="en-US" sz="2700" dirty="0"/>
            </a:p>
          </p:txBody>
        </p:sp>
        <p:sp>
          <p:nvSpPr>
            <p:cNvPr id="43" name="文本框 42"/>
            <p:cNvSpPr txBox="1"/>
            <p:nvPr/>
          </p:nvSpPr>
          <p:spPr>
            <a:xfrm>
              <a:off x="1812905" y="1430136"/>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研究背景及趋势分析</a:t>
              </a:r>
            </a:p>
          </p:txBody>
        </p:sp>
      </p:grpSp>
      <p:grpSp>
        <p:nvGrpSpPr>
          <p:cNvPr id="13" name="组合 12"/>
          <p:cNvGrpSpPr/>
          <p:nvPr/>
        </p:nvGrpSpPr>
        <p:grpSpPr>
          <a:xfrm>
            <a:off x="3408940" y="3101757"/>
            <a:ext cx="3317161" cy="438580"/>
            <a:chOff x="1398058" y="4120425"/>
            <a:chExt cx="3317161" cy="438580"/>
          </a:xfrm>
        </p:grpSpPr>
        <p:sp>
          <p:nvSpPr>
            <p:cNvPr id="44" name="圆角矩形 43"/>
            <p:cNvSpPr/>
            <p:nvPr/>
          </p:nvSpPr>
          <p:spPr>
            <a:xfrm rot="10800000" flipV="1">
              <a:off x="1398058" y="4155547"/>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3</a:t>
              </a:r>
              <a:endParaRPr lang="zh-CN" altLang="en-US" sz="2700" dirty="0"/>
            </a:p>
          </p:txBody>
        </p:sp>
        <p:sp>
          <p:nvSpPr>
            <p:cNvPr id="46" name="文本框 45"/>
            <p:cNvSpPr txBox="1"/>
            <p:nvPr/>
          </p:nvSpPr>
          <p:spPr>
            <a:xfrm>
              <a:off x="1806737" y="4120425"/>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研究进度与预期成果</a:t>
              </a:r>
            </a:p>
          </p:txBody>
        </p:sp>
      </p:grpSp>
    </p:spTree>
    <p:extLst>
      <p:ext uri="{BB962C8B-B14F-4D97-AF65-F5344CB8AC3E}">
        <p14:creationId xmlns:p14="http://schemas.microsoft.com/office/powerpoint/2010/main" val="39314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0" descr="01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25102"/>
            <a:ext cx="9144000" cy="51641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txBox="1">
            <a:spLocks noChangeArrowheads="1"/>
          </p:cNvSpPr>
          <p:nvPr/>
        </p:nvSpPr>
        <p:spPr bwMode="auto">
          <a:xfrm>
            <a:off x="395536" y="1772816"/>
            <a:ext cx="856895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lnSpc>
                <a:spcPct val="150000"/>
              </a:lnSpc>
              <a:spcBef>
                <a:spcPct val="0"/>
              </a:spcBef>
              <a:buFontTx/>
              <a:buNone/>
            </a:pPr>
            <a:r>
              <a:rPr lang="zh-CN" altLang="en-US" sz="6800" dirty="0">
                <a:ln w="0"/>
                <a:solidFill>
                  <a:schemeClr val="tx2"/>
                </a:solidFill>
                <a:latin typeface="微软雅黑" panose="020B0503020204020204" pitchFamily="34" charset="-122"/>
                <a:ea typeface="微软雅黑" panose="020B0503020204020204" pitchFamily="34" charset="-122"/>
              </a:rPr>
              <a:t>敬请专家建议、指正！</a:t>
            </a:r>
            <a:endParaRPr lang="en-US" altLang="zh-CN" sz="6800" dirty="0">
              <a:ln w="0"/>
              <a:solidFill>
                <a:schemeClr val="tx2"/>
              </a:solidFill>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r>
              <a:rPr lang="zh-CN" altLang="en-US" sz="6800" dirty="0">
                <a:ln w="0"/>
                <a:solidFill>
                  <a:schemeClr val="tx2"/>
                </a:solidFill>
                <a:latin typeface="微软雅黑" panose="020B0503020204020204" pitchFamily="34" charset="-122"/>
                <a:ea typeface="微软雅黑" panose="020B0503020204020204" pitchFamily="34" charset="-122"/>
              </a:rPr>
              <a:t>谢谢</a:t>
            </a:r>
            <a:r>
              <a:rPr lang="en-US" altLang="zh-CN" sz="6800" dirty="0">
                <a:ln w="0"/>
                <a:solidFill>
                  <a:schemeClr val="tx2"/>
                </a:solidFill>
                <a:latin typeface="微软雅黑" panose="020B0503020204020204" pitchFamily="34" charset="-122"/>
                <a:ea typeface="微软雅黑" panose="020B0503020204020204" pitchFamily="34" charset="-122"/>
              </a:rPr>
              <a:t>!</a:t>
            </a:r>
            <a:endParaRPr lang="zh-CN" altLang="en-US" sz="6800" dirty="0">
              <a:ln w="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95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68771" y="693441"/>
            <a:ext cx="8955087" cy="986218"/>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lIns="180000" tIns="108000" rIns="18000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“互联网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”时代下，各行各业几乎都可以融合到</a:t>
            </a:r>
            <a:r>
              <a:rPr lang="en-US" altLang="zh-CN" b="1" dirty="0">
                <a:latin typeface="微软雅黑" panose="020B0503020204020204" pitchFamily="34" charset="-122"/>
                <a:ea typeface="微软雅黑" panose="020B0503020204020204" pitchFamily="34" charset="-122"/>
              </a:rPr>
              <a:t>web</a:t>
            </a:r>
            <a:r>
              <a:rPr lang="zh-CN" altLang="en-US" b="1" dirty="0">
                <a:latin typeface="微软雅黑" panose="020B0503020204020204" pitchFamily="34" charset="-122"/>
                <a:ea typeface="微软雅黑" panose="020B0503020204020204" pitchFamily="34" charset="-122"/>
              </a:rPr>
              <a:t>服务中，日益激烈的商品竞争，滋生了垃圾评论、人工流量、虚假交易等众包模式下的炒信作弊行为。</a:t>
            </a:r>
            <a:endParaRPr lang="en-US" altLang="zh-CN" b="1" dirty="0">
              <a:latin typeface="微软雅黑" panose="020B0503020204020204" pitchFamily="34" charset="-122"/>
              <a:ea typeface="微软雅黑" panose="020B0503020204020204" pitchFamily="34" charset="-122"/>
            </a:endParaRPr>
          </a:p>
        </p:txBody>
      </p:sp>
      <p:sp>
        <p:nvSpPr>
          <p:cNvPr id="22" name="圆角矩形 21"/>
          <p:cNvSpPr/>
          <p:nvPr/>
        </p:nvSpPr>
        <p:spPr>
          <a:xfrm>
            <a:off x="123032" y="5945003"/>
            <a:ext cx="8913464" cy="737043"/>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全面整治网络服务环境，打击网络黑灰产，已成为各行业         健康发展、良性竞争的必然要求。</a:t>
            </a:r>
          </a:p>
        </p:txBody>
      </p:sp>
      <p:sp>
        <p:nvSpPr>
          <p:cNvPr id="2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sp>
        <p:nvSpPr>
          <p:cNvPr id="25"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6" name="副标题 4"/>
          <p:cNvSpPr txBox="1">
            <a:spLocks noChangeArrowheads="1"/>
          </p:cNvSpPr>
          <p:nvPr/>
        </p:nvSpPr>
        <p:spPr bwMode="auto">
          <a:xfrm flipH="1">
            <a:off x="5138284" y="404664"/>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互联网环境下黑灰产现状</a:t>
            </a:r>
          </a:p>
        </p:txBody>
      </p:sp>
      <p:grpSp>
        <p:nvGrpSpPr>
          <p:cNvPr id="12" name="组合 11"/>
          <p:cNvGrpSpPr/>
          <p:nvPr/>
        </p:nvGrpSpPr>
        <p:grpSpPr>
          <a:xfrm>
            <a:off x="6875909" y="1818684"/>
            <a:ext cx="2318200" cy="3924011"/>
            <a:chOff x="6875909" y="1818684"/>
            <a:chExt cx="2318200" cy="3924011"/>
          </a:xfrm>
        </p:grpSpPr>
        <p:sp>
          <p:nvSpPr>
            <p:cNvPr id="19" name="圆角矩形 18"/>
            <p:cNvSpPr/>
            <p:nvPr/>
          </p:nvSpPr>
          <p:spPr>
            <a:xfrm>
              <a:off x="7308304" y="5060210"/>
              <a:ext cx="1733482"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其他领域</a:t>
              </a:r>
            </a:p>
          </p:txBody>
        </p:sp>
        <p:sp>
          <p:nvSpPr>
            <p:cNvPr id="16" name="圆角矩形 15"/>
            <p:cNvSpPr/>
            <p:nvPr/>
          </p:nvSpPr>
          <p:spPr>
            <a:xfrm>
              <a:off x="6875909" y="1818684"/>
              <a:ext cx="2160587"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en-US" altLang="zh-CN" sz="16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V="1">
              <a:off x="6875909" y="4950508"/>
              <a:ext cx="2160587" cy="396"/>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214" y="5135134"/>
              <a:ext cx="454106" cy="454106"/>
            </a:xfrm>
            <a:prstGeom prst="rect">
              <a:avLst/>
            </a:prstGeom>
          </p:spPr>
        </p:pic>
        <p:sp>
          <p:nvSpPr>
            <p:cNvPr id="32" name="文本框 31"/>
            <p:cNvSpPr txBox="1"/>
            <p:nvPr/>
          </p:nvSpPr>
          <p:spPr>
            <a:xfrm>
              <a:off x="7321901" y="2395781"/>
              <a:ext cx="1872208"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教育</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金融</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游戏</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生活</a:t>
              </a:r>
              <a:r>
                <a:rPr lang="en-US" altLang="zh-CN" sz="2000" b="1" dirty="0">
                  <a:latin typeface="微软雅黑" panose="020B0503020204020204" pitchFamily="34" charset="-122"/>
                  <a:ea typeface="微软雅黑" panose="020B0503020204020204" pitchFamily="34" charset="-122"/>
                </a:rPr>
                <a:t>……</a:t>
              </a:r>
            </a:p>
            <a:p>
              <a:endParaRPr lang="en-US" altLang="zh-CN" sz="2000" b="1"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A10588A3-ED80-401E-858B-A1F0AF20A60F}"/>
              </a:ext>
            </a:extLst>
          </p:cNvPr>
          <p:cNvGrpSpPr/>
          <p:nvPr/>
        </p:nvGrpSpPr>
        <p:grpSpPr>
          <a:xfrm>
            <a:off x="2378987" y="1837734"/>
            <a:ext cx="2398536" cy="3924011"/>
            <a:chOff x="2378987" y="1837734"/>
            <a:chExt cx="2398536" cy="3924011"/>
          </a:xfrm>
        </p:grpSpPr>
        <p:grpSp>
          <p:nvGrpSpPr>
            <p:cNvPr id="8" name="组合 7"/>
            <p:cNvGrpSpPr/>
            <p:nvPr/>
          </p:nvGrpSpPr>
          <p:grpSpPr>
            <a:xfrm>
              <a:off x="2378987" y="1837734"/>
              <a:ext cx="2398536" cy="3924011"/>
              <a:chOff x="2370609" y="1837734"/>
              <a:chExt cx="2398536" cy="3924011"/>
            </a:xfrm>
          </p:grpSpPr>
          <p:sp>
            <p:nvSpPr>
              <p:cNvPr id="18" name="圆角矩形 17"/>
              <p:cNvSpPr/>
              <p:nvPr/>
            </p:nvSpPr>
            <p:spPr>
              <a:xfrm>
                <a:off x="2830141" y="5041590"/>
                <a:ext cx="1939004"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社交网络</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Online Social Network</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2370609" y="1837734"/>
                <a:ext cx="2201391"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2380308" y="4950508"/>
                <a:ext cx="2191692" cy="0"/>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622" y="5157192"/>
                <a:ext cx="457824" cy="457824"/>
              </a:xfrm>
              <a:prstGeom prst="rect">
                <a:avLst/>
              </a:prstGeom>
            </p:spPr>
          </p:pic>
          <p:sp>
            <p:nvSpPr>
              <p:cNvPr id="31" name="文本框 30"/>
              <p:cNvSpPr txBox="1"/>
              <p:nvPr/>
            </p:nvSpPr>
            <p:spPr>
              <a:xfrm>
                <a:off x="2510658" y="3134550"/>
                <a:ext cx="1872208" cy="1569660"/>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社交网络平台的炒信行为目的是提高作弊用户的受欢迎程度，包括粉丝数、点赞数、评论数等。</a:t>
                </a:r>
              </a:p>
            </p:txBody>
          </p:sp>
        </p:grpSp>
        <p:pic>
          <p:nvPicPr>
            <p:cNvPr id="2" name="图片 1"/>
            <p:cNvPicPr>
              <a:picLocks noChangeAspect="1"/>
            </p:cNvPicPr>
            <p:nvPr/>
          </p:nvPicPr>
          <p:blipFill>
            <a:blip r:embed="rId5"/>
            <a:stretch>
              <a:fillRect/>
            </a:stretch>
          </p:blipFill>
          <p:spPr>
            <a:xfrm>
              <a:off x="2580118" y="1905859"/>
              <a:ext cx="988791" cy="577476"/>
            </a:xfrm>
            <a:prstGeom prst="rect">
              <a:avLst/>
            </a:prstGeom>
          </p:spPr>
        </p:pic>
        <p:pic>
          <p:nvPicPr>
            <p:cNvPr id="30" name="图片 29"/>
            <p:cNvPicPr>
              <a:picLocks noChangeAspect="1"/>
            </p:cNvPicPr>
            <p:nvPr/>
          </p:nvPicPr>
          <p:blipFill>
            <a:blip r:embed="rId6"/>
            <a:stretch>
              <a:fillRect/>
            </a:stretch>
          </p:blipFill>
          <p:spPr>
            <a:xfrm>
              <a:off x="3588471" y="1943663"/>
              <a:ext cx="897760" cy="559257"/>
            </a:xfrm>
            <a:prstGeom prst="rect">
              <a:avLst/>
            </a:prstGeom>
          </p:spPr>
        </p:pic>
        <p:pic>
          <p:nvPicPr>
            <p:cNvPr id="37888" name="图片 37887"/>
            <p:cNvPicPr>
              <a:picLocks noChangeAspect="1"/>
            </p:cNvPicPr>
            <p:nvPr/>
          </p:nvPicPr>
          <p:blipFill>
            <a:blip r:embed="rId7"/>
            <a:stretch>
              <a:fillRect/>
            </a:stretch>
          </p:blipFill>
          <p:spPr>
            <a:xfrm>
              <a:off x="2654353" y="2581143"/>
              <a:ext cx="1831878" cy="520814"/>
            </a:xfrm>
            <a:prstGeom prst="rect">
              <a:avLst/>
            </a:prstGeom>
          </p:spPr>
        </p:pic>
      </p:grpSp>
      <p:grpSp>
        <p:nvGrpSpPr>
          <p:cNvPr id="29" name="组合 28">
            <a:extLst>
              <a:ext uri="{FF2B5EF4-FFF2-40B4-BE49-F238E27FC236}">
                <a16:creationId xmlns:a16="http://schemas.microsoft.com/office/drawing/2014/main" id="{92B3B013-3ABC-4F00-A804-3A2570D33B21}"/>
              </a:ext>
            </a:extLst>
          </p:cNvPr>
          <p:cNvGrpSpPr/>
          <p:nvPr/>
        </p:nvGrpSpPr>
        <p:grpSpPr>
          <a:xfrm>
            <a:off x="123032" y="1837734"/>
            <a:ext cx="2193645" cy="3924011"/>
            <a:chOff x="123032" y="1837734"/>
            <a:chExt cx="2193645" cy="3924011"/>
          </a:xfrm>
        </p:grpSpPr>
        <p:grpSp>
          <p:nvGrpSpPr>
            <p:cNvPr id="6" name="组合 5"/>
            <p:cNvGrpSpPr/>
            <p:nvPr/>
          </p:nvGrpSpPr>
          <p:grpSpPr>
            <a:xfrm>
              <a:off x="123032" y="1837734"/>
              <a:ext cx="2193645" cy="3924011"/>
              <a:chOff x="123032" y="1837734"/>
              <a:chExt cx="2193645" cy="3924011"/>
            </a:xfrm>
          </p:grpSpPr>
          <p:sp>
            <p:nvSpPr>
              <p:cNvPr id="11" name="圆角矩形 10"/>
              <p:cNvSpPr/>
              <p:nvPr/>
            </p:nvSpPr>
            <p:spPr>
              <a:xfrm>
                <a:off x="523224" y="5060210"/>
                <a:ext cx="1733481"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b="1" dirty="0">
                    <a:solidFill>
                      <a:srgbClr val="C00000"/>
                    </a:solidFill>
                    <a:latin typeface="微软雅黑" panose="020B0503020204020204" pitchFamily="34" charset="-122"/>
                    <a:ea typeface="微软雅黑" panose="020B0503020204020204" pitchFamily="34" charset="-122"/>
                  </a:rPr>
                  <a:t>自由职业网站  （</a:t>
                </a:r>
                <a:r>
                  <a:rPr lang="en-US" altLang="zh-CN" sz="1600" b="1" dirty="0">
                    <a:solidFill>
                      <a:srgbClr val="C00000"/>
                    </a:solidFill>
                    <a:latin typeface="微软雅黑" panose="020B0503020204020204" pitchFamily="34" charset="-122"/>
                    <a:ea typeface="微软雅黑" panose="020B0503020204020204" pitchFamily="34" charset="-122"/>
                  </a:rPr>
                  <a:t>Freelance Work Sites</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3" name="圆角矩形 2"/>
              <p:cNvSpPr/>
              <p:nvPr/>
            </p:nvSpPr>
            <p:spPr>
              <a:xfrm>
                <a:off x="123032" y="1837734"/>
                <a:ext cx="2144712"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16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23032" y="4950508"/>
                <a:ext cx="2133673" cy="0"/>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132" y="5173507"/>
                <a:ext cx="402436" cy="402436"/>
              </a:xfrm>
              <a:prstGeom prst="rect">
                <a:avLst/>
              </a:prstGeom>
            </p:spPr>
          </p:pic>
          <p:sp>
            <p:nvSpPr>
              <p:cNvPr id="5" name="文本框 4"/>
              <p:cNvSpPr txBox="1"/>
              <p:nvPr/>
            </p:nvSpPr>
            <p:spPr>
              <a:xfrm>
                <a:off x="308200" y="2633400"/>
                <a:ext cx="2008477" cy="230832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自由职业网站最初是基于众包服务解决人们不同任务需求，但是后期逐渐出现了滥用现象，如雇佣人力打码、广告点击、搜索引擎优化、以及虚假评论等</a:t>
                </a:r>
                <a:r>
                  <a:rPr lang="en-US" altLang="zh-CN" sz="1600" b="1" dirty="0">
                    <a:latin typeface="微软雅黑" panose="020B0503020204020204" pitchFamily="34" charset="-122"/>
                    <a:ea typeface="微软雅黑" panose="020B0503020204020204" pitchFamily="34" charset="-122"/>
                  </a:rPr>
                  <a:t>spam</a:t>
                </a:r>
                <a:r>
                  <a:rPr lang="zh-CN" altLang="en-US" sz="1600" b="1" dirty="0">
                    <a:latin typeface="微软雅黑" panose="020B0503020204020204" pitchFamily="34" charset="-122"/>
                    <a:ea typeface="微软雅黑" panose="020B0503020204020204" pitchFamily="34" charset="-122"/>
                  </a:rPr>
                  <a:t>行为。</a:t>
                </a:r>
              </a:p>
            </p:txBody>
          </p:sp>
        </p:grpSp>
        <p:grpSp>
          <p:nvGrpSpPr>
            <p:cNvPr id="10" name="组合 9">
              <a:extLst>
                <a:ext uri="{FF2B5EF4-FFF2-40B4-BE49-F238E27FC236}">
                  <a16:creationId xmlns:a16="http://schemas.microsoft.com/office/drawing/2014/main" id="{4BC84966-197A-4D3E-856A-B6BFFE67D550}"/>
                </a:ext>
              </a:extLst>
            </p:cNvPr>
            <p:cNvGrpSpPr/>
            <p:nvPr/>
          </p:nvGrpSpPr>
          <p:grpSpPr>
            <a:xfrm>
              <a:off x="150587" y="1874063"/>
              <a:ext cx="2105996" cy="799696"/>
              <a:chOff x="150587" y="1874063"/>
              <a:chExt cx="2105996" cy="799696"/>
            </a:xfrm>
          </p:grpSpPr>
          <p:pic>
            <p:nvPicPr>
              <p:cNvPr id="37889" name="图片 37888"/>
              <p:cNvPicPr>
                <a:picLocks noChangeAspect="1"/>
              </p:cNvPicPr>
              <p:nvPr/>
            </p:nvPicPr>
            <p:blipFill>
              <a:blip r:embed="rId9"/>
              <a:stretch>
                <a:fillRect/>
              </a:stretch>
            </p:blipFill>
            <p:spPr>
              <a:xfrm>
                <a:off x="395536" y="1874063"/>
                <a:ext cx="1584176" cy="371339"/>
              </a:xfrm>
              <a:prstGeom prst="rect">
                <a:avLst/>
              </a:prstGeom>
            </p:spPr>
          </p:pic>
          <p:pic>
            <p:nvPicPr>
              <p:cNvPr id="37890" name="图片 37889"/>
              <p:cNvPicPr>
                <a:picLocks noChangeAspect="1"/>
              </p:cNvPicPr>
              <p:nvPr/>
            </p:nvPicPr>
            <p:blipFill>
              <a:blip r:embed="rId10"/>
              <a:stretch>
                <a:fillRect/>
              </a:stretch>
            </p:blipFill>
            <p:spPr>
              <a:xfrm>
                <a:off x="150587" y="2267831"/>
                <a:ext cx="1037037" cy="405928"/>
              </a:xfrm>
              <a:prstGeom prst="rect">
                <a:avLst/>
              </a:prstGeom>
            </p:spPr>
          </p:pic>
          <p:pic>
            <p:nvPicPr>
              <p:cNvPr id="37891" name="图片 37890"/>
              <p:cNvPicPr>
                <a:picLocks noChangeAspect="1"/>
              </p:cNvPicPr>
              <p:nvPr/>
            </p:nvPicPr>
            <p:blipFill>
              <a:blip r:embed="rId11"/>
              <a:stretch>
                <a:fillRect/>
              </a:stretch>
            </p:blipFill>
            <p:spPr>
              <a:xfrm>
                <a:off x="1224630" y="2313205"/>
                <a:ext cx="1031953" cy="314073"/>
              </a:xfrm>
              <a:prstGeom prst="rect">
                <a:avLst/>
              </a:prstGeom>
            </p:spPr>
          </p:pic>
        </p:grpSp>
      </p:grpSp>
      <p:grpSp>
        <p:nvGrpSpPr>
          <p:cNvPr id="36" name="组合 35">
            <a:extLst>
              <a:ext uri="{FF2B5EF4-FFF2-40B4-BE49-F238E27FC236}">
                <a16:creationId xmlns:a16="http://schemas.microsoft.com/office/drawing/2014/main" id="{1615103F-52BF-4A87-847B-DA30E089FC81}"/>
              </a:ext>
            </a:extLst>
          </p:cNvPr>
          <p:cNvGrpSpPr/>
          <p:nvPr/>
        </p:nvGrpSpPr>
        <p:grpSpPr>
          <a:xfrm>
            <a:off x="4687940" y="1818684"/>
            <a:ext cx="2201260" cy="3924011"/>
            <a:chOff x="4687940" y="1818684"/>
            <a:chExt cx="2201260" cy="3924011"/>
          </a:xfrm>
        </p:grpSpPr>
        <p:grpSp>
          <p:nvGrpSpPr>
            <p:cNvPr id="35" name="组合 34">
              <a:extLst>
                <a:ext uri="{FF2B5EF4-FFF2-40B4-BE49-F238E27FC236}">
                  <a16:creationId xmlns:a16="http://schemas.microsoft.com/office/drawing/2014/main" id="{370802C6-C734-4F46-B1D5-D81ACD6BA906}"/>
                </a:ext>
              </a:extLst>
            </p:cNvPr>
            <p:cNvGrpSpPr/>
            <p:nvPr/>
          </p:nvGrpSpPr>
          <p:grpSpPr>
            <a:xfrm>
              <a:off x="4687940" y="1818684"/>
              <a:ext cx="2201260" cy="3924011"/>
              <a:chOff x="4687940" y="1818684"/>
              <a:chExt cx="2201260" cy="3924011"/>
            </a:xfrm>
          </p:grpSpPr>
          <p:grpSp>
            <p:nvGrpSpPr>
              <p:cNvPr id="9" name="组合 8"/>
              <p:cNvGrpSpPr/>
              <p:nvPr/>
            </p:nvGrpSpPr>
            <p:grpSpPr>
              <a:xfrm>
                <a:off x="4687940" y="1818684"/>
                <a:ext cx="2201260" cy="3924011"/>
                <a:chOff x="4669061" y="1818684"/>
                <a:chExt cx="2201260" cy="3924011"/>
              </a:xfrm>
            </p:grpSpPr>
            <p:sp>
              <p:nvSpPr>
                <p:cNvPr id="21" name="圆角矩形 20"/>
                <p:cNvSpPr/>
                <p:nvPr/>
              </p:nvSpPr>
              <p:spPr>
                <a:xfrm>
                  <a:off x="5057177" y="5052002"/>
                  <a:ext cx="1813144"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电商平台         </a:t>
                  </a:r>
                  <a:r>
                    <a:rPr lang="en-US" altLang="zh-CN" sz="1600" b="1" dirty="0">
                      <a:solidFill>
                        <a:srgbClr val="C00000"/>
                      </a:solidFill>
                      <a:latin typeface="微软雅黑" panose="020B0503020204020204" pitchFamily="34" charset="-122"/>
                      <a:ea typeface="微软雅黑" panose="020B0503020204020204" pitchFamily="34" charset="-122"/>
                    </a:rPr>
                    <a:t>(E-commerce</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20" name="圆角矩形 19"/>
                <p:cNvSpPr/>
                <p:nvPr/>
              </p:nvSpPr>
              <p:spPr>
                <a:xfrm>
                  <a:off x="4669061" y="1818684"/>
                  <a:ext cx="2078955"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160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V="1">
                  <a:off x="4669061" y="4950508"/>
                  <a:ext cx="2078955" cy="396"/>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4806879" y="3134550"/>
                  <a:ext cx="1896814" cy="1815882"/>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电商平台下的作弊行为主要有人工流量、虚假交易、虚假评论等，这些行为都可以通过雇佣买手进行刷单来实现。</a:t>
                  </a:r>
                </a:p>
              </p:txBody>
            </p:sp>
          </p:grpSp>
          <p:pic>
            <p:nvPicPr>
              <p:cNvPr id="37892" name="图片 37891"/>
              <p:cNvPicPr>
                <a:picLocks noChangeAspect="1"/>
              </p:cNvPicPr>
              <p:nvPr/>
            </p:nvPicPr>
            <p:blipFill>
              <a:blip r:embed="rId12"/>
              <a:stretch>
                <a:fillRect/>
              </a:stretch>
            </p:blipFill>
            <p:spPr>
              <a:xfrm>
                <a:off x="4721110" y="2538415"/>
                <a:ext cx="893309" cy="502856"/>
              </a:xfrm>
              <a:prstGeom prst="rect">
                <a:avLst/>
              </a:prstGeom>
            </p:spPr>
          </p:pic>
          <p:pic>
            <p:nvPicPr>
              <p:cNvPr id="37893" name="图片 37892"/>
              <p:cNvPicPr>
                <a:picLocks noChangeAspect="1"/>
              </p:cNvPicPr>
              <p:nvPr/>
            </p:nvPicPr>
            <p:blipFill>
              <a:blip r:embed="rId13"/>
              <a:stretch>
                <a:fillRect/>
              </a:stretch>
            </p:blipFill>
            <p:spPr>
              <a:xfrm>
                <a:off x="5647589" y="2502920"/>
                <a:ext cx="1074983" cy="530532"/>
              </a:xfrm>
              <a:prstGeom prst="rect">
                <a:avLst/>
              </a:prstGeom>
            </p:spPr>
          </p:pic>
          <p:pic>
            <p:nvPicPr>
              <p:cNvPr id="37894" name="图片 37893"/>
              <p:cNvPicPr>
                <a:picLocks noChangeAspect="1"/>
              </p:cNvPicPr>
              <p:nvPr/>
            </p:nvPicPr>
            <p:blipFill>
              <a:blip r:embed="rId14"/>
              <a:stretch>
                <a:fillRect/>
              </a:stretch>
            </p:blipFill>
            <p:spPr>
              <a:xfrm>
                <a:off x="4803462" y="1943663"/>
                <a:ext cx="1888437" cy="574187"/>
              </a:xfrm>
              <a:prstGeom prst="rect">
                <a:avLst/>
              </a:prstGeom>
            </p:spPr>
          </p:pic>
        </p:grpSp>
        <p:pic>
          <p:nvPicPr>
            <p:cNvPr id="37895" name="图片 37894"/>
            <p:cNvPicPr>
              <a:picLocks noChangeAspect="1"/>
            </p:cNvPicPr>
            <p:nvPr/>
          </p:nvPicPr>
          <p:blipFill>
            <a:blip r:embed="rId15"/>
            <a:stretch>
              <a:fillRect/>
            </a:stretch>
          </p:blipFill>
          <p:spPr>
            <a:xfrm>
              <a:off x="4715130" y="5163581"/>
              <a:ext cx="521925" cy="403551"/>
            </a:xfrm>
            <a:prstGeom prst="rect">
              <a:avLst/>
            </a:prstGeom>
          </p:spPr>
        </p:pic>
      </p:grpSp>
    </p:spTree>
    <p:extLst>
      <p:ext uri="{BB962C8B-B14F-4D97-AF65-F5344CB8AC3E}">
        <p14:creationId xmlns:p14="http://schemas.microsoft.com/office/powerpoint/2010/main" val="6922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09969" y="1052736"/>
            <a:ext cx="1838095" cy="2828571"/>
          </a:xfrm>
          <a:prstGeom prst="rect">
            <a:avLst/>
          </a:prstGeom>
        </p:spPr>
      </p:pic>
      <p:pic>
        <p:nvPicPr>
          <p:cNvPr id="3" name="图片 2"/>
          <p:cNvPicPr>
            <a:picLocks noChangeAspect="1"/>
          </p:cNvPicPr>
          <p:nvPr/>
        </p:nvPicPr>
        <p:blipFill>
          <a:blip r:embed="rId3"/>
          <a:stretch>
            <a:fillRect/>
          </a:stretch>
        </p:blipFill>
        <p:spPr>
          <a:xfrm>
            <a:off x="827584" y="1052736"/>
            <a:ext cx="2009524" cy="2771429"/>
          </a:xfrm>
          <a:prstGeom prst="rect">
            <a:avLst/>
          </a:prstGeom>
        </p:spPr>
      </p:pic>
      <p:pic>
        <p:nvPicPr>
          <p:cNvPr id="4" name="图片 3"/>
          <p:cNvPicPr>
            <a:picLocks noChangeAspect="1"/>
          </p:cNvPicPr>
          <p:nvPr/>
        </p:nvPicPr>
        <p:blipFill>
          <a:blip r:embed="rId4"/>
          <a:stretch>
            <a:fillRect/>
          </a:stretch>
        </p:blipFill>
        <p:spPr>
          <a:xfrm>
            <a:off x="5620925" y="1076545"/>
            <a:ext cx="2000000" cy="2780952"/>
          </a:xfrm>
          <a:prstGeom prst="rect">
            <a:avLst/>
          </a:prstGeom>
        </p:spPr>
      </p:pic>
      <p:pic>
        <p:nvPicPr>
          <p:cNvPr id="5" name="图片 4"/>
          <p:cNvPicPr>
            <a:picLocks noChangeAspect="1"/>
          </p:cNvPicPr>
          <p:nvPr/>
        </p:nvPicPr>
        <p:blipFill>
          <a:blip r:embed="rId5"/>
          <a:stretch>
            <a:fillRect/>
          </a:stretch>
        </p:blipFill>
        <p:spPr>
          <a:xfrm>
            <a:off x="616075" y="4149080"/>
            <a:ext cx="7800000" cy="2314286"/>
          </a:xfrm>
          <a:prstGeom prst="rect">
            <a:avLst/>
          </a:prstGeom>
        </p:spPr>
      </p:pic>
      <p:sp>
        <p:nvSpPr>
          <p:cNvPr id="6"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7" name="图片 6"/>
          <p:cNvPicPr>
            <a:picLocks noChangeAspect="1"/>
          </p:cNvPicPr>
          <p:nvPr/>
        </p:nvPicPr>
        <p:blipFill>
          <a:blip r:embed="rId6"/>
          <a:stretch>
            <a:fillRect/>
          </a:stretch>
        </p:blipFill>
        <p:spPr>
          <a:xfrm>
            <a:off x="827584" y="-9906"/>
            <a:ext cx="4676037" cy="646232"/>
          </a:xfrm>
          <a:prstGeom prst="rect">
            <a:avLst/>
          </a:prstGeom>
        </p:spPr>
      </p:pic>
      <p:sp>
        <p:nvSpPr>
          <p:cNvPr id="8" name="副标题 4"/>
          <p:cNvSpPr txBox="1">
            <a:spLocks noChangeArrowheads="1"/>
          </p:cNvSpPr>
          <p:nvPr/>
        </p:nvSpPr>
        <p:spPr bwMode="auto">
          <a:xfrm flipH="1">
            <a:off x="5148064" y="394934"/>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黑灰产服务普遍性、严重性</a:t>
            </a:r>
          </a:p>
        </p:txBody>
      </p:sp>
      <p:sp>
        <p:nvSpPr>
          <p:cNvPr id="9" name="椭圆 8"/>
          <p:cNvSpPr/>
          <p:nvPr/>
        </p:nvSpPr>
        <p:spPr>
          <a:xfrm>
            <a:off x="2051720" y="1556792"/>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stretch>
            <a:fillRect/>
          </a:stretch>
        </p:blipFill>
        <p:spPr>
          <a:xfrm>
            <a:off x="2213928" y="3284984"/>
            <a:ext cx="573074" cy="304826"/>
          </a:xfrm>
          <a:prstGeom prst="rect">
            <a:avLst/>
          </a:prstGeom>
        </p:spPr>
      </p:pic>
      <p:sp>
        <p:nvSpPr>
          <p:cNvPr id="12" name="椭圆 11"/>
          <p:cNvSpPr/>
          <p:nvPr/>
        </p:nvSpPr>
        <p:spPr>
          <a:xfrm>
            <a:off x="827584" y="232300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3" name="椭圆 12"/>
          <p:cNvSpPr/>
          <p:nvPr/>
        </p:nvSpPr>
        <p:spPr>
          <a:xfrm>
            <a:off x="3275856" y="1396333"/>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4" name="椭圆 13"/>
          <p:cNvSpPr/>
          <p:nvPr/>
        </p:nvSpPr>
        <p:spPr>
          <a:xfrm>
            <a:off x="4498045" y="232300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5" name="椭圆 14"/>
          <p:cNvSpPr/>
          <p:nvPr/>
        </p:nvSpPr>
        <p:spPr>
          <a:xfrm>
            <a:off x="3903524" y="2585662"/>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6" name="椭圆 15"/>
          <p:cNvSpPr/>
          <p:nvPr/>
        </p:nvSpPr>
        <p:spPr>
          <a:xfrm>
            <a:off x="5620925" y="164741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7" name="椭圆 16"/>
          <p:cNvSpPr/>
          <p:nvPr/>
        </p:nvSpPr>
        <p:spPr>
          <a:xfrm>
            <a:off x="5741619" y="2362301"/>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9" name="椭圆 18"/>
          <p:cNvSpPr/>
          <p:nvPr/>
        </p:nvSpPr>
        <p:spPr>
          <a:xfrm>
            <a:off x="1269989" y="4536638"/>
            <a:ext cx="1213779" cy="493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0" name="椭圆 19"/>
          <p:cNvSpPr/>
          <p:nvPr/>
        </p:nvSpPr>
        <p:spPr>
          <a:xfrm>
            <a:off x="3309969" y="3570790"/>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1" name="椭圆 20"/>
          <p:cNvSpPr/>
          <p:nvPr/>
        </p:nvSpPr>
        <p:spPr>
          <a:xfrm>
            <a:off x="3165602" y="4522954"/>
            <a:ext cx="1190374" cy="520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2" name="椭圆 21"/>
          <p:cNvSpPr/>
          <p:nvPr/>
        </p:nvSpPr>
        <p:spPr>
          <a:xfrm>
            <a:off x="6867736" y="3572448"/>
            <a:ext cx="69822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3" name="椭圆 22"/>
          <p:cNvSpPr/>
          <p:nvPr/>
        </p:nvSpPr>
        <p:spPr>
          <a:xfrm>
            <a:off x="6620925" y="5661248"/>
            <a:ext cx="1190374" cy="520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28883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副标题 4"/>
          <p:cNvSpPr txBox="1">
            <a:spLocks noChangeArrowheads="1"/>
          </p:cNvSpPr>
          <p:nvPr/>
        </p:nvSpPr>
        <p:spPr bwMode="auto">
          <a:xfrm flipH="1">
            <a:off x="5138284" y="374626"/>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众包模式下的炒信作弊行为</a:t>
            </a:r>
          </a:p>
        </p:txBody>
      </p:sp>
      <p:sp>
        <p:nvSpPr>
          <p:cNvPr id="4301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a:solidFill>
                  <a:schemeClr val="bg1"/>
                </a:solidFill>
              </a:rPr>
              <a:t>1</a:t>
            </a:r>
            <a:endParaRPr lang="zh-CN" altLang="en-US" sz="3200" i="1">
              <a:solidFill>
                <a:schemeClr val="bg1"/>
              </a:solidFill>
            </a:endParaRPr>
          </a:p>
        </p:txBody>
      </p:sp>
      <p:sp>
        <p:nvSpPr>
          <p:cNvPr id="43013"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34" name="Freeform 5"/>
          <p:cNvSpPr>
            <a:spLocks noChangeArrowheads="1"/>
          </p:cNvSpPr>
          <p:nvPr/>
        </p:nvSpPr>
        <p:spPr bwMode="auto">
          <a:xfrm>
            <a:off x="80489" y="2337477"/>
            <a:ext cx="71134" cy="49126"/>
          </a:xfrm>
          <a:custGeom>
            <a:avLst/>
            <a:gdLst>
              <a:gd name="T0" fmla="*/ 6 w 46"/>
              <a:gd name="T1" fmla="*/ 1 h 38"/>
              <a:gd name="T2" fmla="*/ 0 w 46"/>
              <a:gd name="T3" fmla="*/ 2 h 38"/>
              <a:gd name="T4" fmla="*/ 8 w 46"/>
              <a:gd name="T5" fmla="*/ 3 h 38"/>
              <a:gd name="T6" fmla="*/ 17 w 46"/>
              <a:gd name="T7" fmla="*/ 2 h 38"/>
              <a:gd name="T8" fmla="*/ 11 w 46"/>
              <a:gd name="T9" fmla="*/ 0 h 38"/>
              <a:gd name="T10" fmla="*/ 6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35" name="Freeform 6"/>
          <p:cNvSpPr>
            <a:spLocks noChangeArrowheads="1"/>
          </p:cNvSpPr>
          <p:nvPr/>
        </p:nvSpPr>
        <p:spPr bwMode="auto">
          <a:xfrm>
            <a:off x="724341" y="2554765"/>
            <a:ext cx="82077" cy="54794"/>
          </a:xfrm>
          <a:custGeom>
            <a:avLst/>
            <a:gdLst>
              <a:gd name="T0" fmla="*/ 5 w 52"/>
              <a:gd name="T1" fmla="*/ 0 h 44"/>
              <a:gd name="T2" fmla="*/ 11 w 52"/>
              <a:gd name="T3" fmla="*/ 5 h 44"/>
              <a:gd name="T4" fmla="*/ 17 w 52"/>
              <a:gd name="T5" fmla="*/ 5 h 44"/>
              <a:gd name="T6" fmla="*/ 16 w 52"/>
              <a:gd name="T7" fmla="*/ 1 h 44"/>
              <a:gd name="T8" fmla="*/ 11 w 52"/>
              <a:gd name="T9" fmla="*/ 1 h 44"/>
              <a:gd name="T10" fmla="*/ 5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50" name="Freeform 21"/>
          <p:cNvSpPr>
            <a:spLocks noChangeArrowheads="1"/>
          </p:cNvSpPr>
          <p:nvPr/>
        </p:nvSpPr>
        <p:spPr bwMode="auto">
          <a:xfrm>
            <a:off x="-1588" y="2363930"/>
            <a:ext cx="52894" cy="26452"/>
          </a:xfrm>
          <a:custGeom>
            <a:avLst/>
            <a:gdLst>
              <a:gd name="T0" fmla="*/ 13 w 34"/>
              <a:gd name="T1" fmla="*/ 0 h 20"/>
              <a:gd name="T2" fmla="*/ 9 w 34"/>
              <a:gd name="T3" fmla="*/ 3 h 20"/>
              <a:gd name="T4" fmla="*/ 3 w 34"/>
              <a:gd name="T5" fmla="*/ 2 h 20"/>
              <a:gd name="T6" fmla="*/ 3 w 34"/>
              <a:gd name="T7" fmla="*/ 1 h 20"/>
              <a:gd name="T8" fmla="*/ 1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94323" y="4694013"/>
            <a:ext cx="7846619" cy="1888883"/>
          </a:xfrm>
          <a:prstGeom prst="rect">
            <a:avLst/>
          </a:prstGeom>
        </p:spPr>
      </p:pic>
      <p:pic>
        <p:nvPicPr>
          <p:cNvPr id="4" name="图片 3"/>
          <p:cNvPicPr>
            <a:picLocks noChangeAspect="1"/>
          </p:cNvPicPr>
          <p:nvPr/>
        </p:nvPicPr>
        <p:blipFill>
          <a:blip r:embed="rId4"/>
          <a:stretch>
            <a:fillRect/>
          </a:stretch>
        </p:blipFill>
        <p:spPr>
          <a:xfrm>
            <a:off x="494323" y="2691079"/>
            <a:ext cx="7846509" cy="1736564"/>
          </a:xfrm>
          <a:prstGeom prst="rect">
            <a:avLst/>
          </a:prstGeom>
        </p:spPr>
      </p:pic>
      <p:pic>
        <p:nvPicPr>
          <p:cNvPr id="5" name="图片 4"/>
          <p:cNvPicPr>
            <a:picLocks noChangeAspect="1"/>
          </p:cNvPicPr>
          <p:nvPr/>
        </p:nvPicPr>
        <p:blipFill>
          <a:blip r:embed="rId5"/>
          <a:stretch>
            <a:fillRect/>
          </a:stretch>
        </p:blipFill>
        <p:spPr>
          <a:xfrm>
            <a:off x="494323" y="692150"/>
            <a:ext cx="7542183" cy="1862615"/>
          </a:xfrm>
          <a:prstGeom prst="rect">
            <a:avLst/>
          </a:prstGeom>
        </p:spPr>
      </p:pic>
    </p:spTree>
    <p:extLst>
      <p:ext uri="{BB962C8B-B14F-4D97-AF65-F5344CB8AC3E}">
        <p14:creationId xmlns:p14="http://schemas.microsoft.com/office/powerpoint/2010/main" val="30699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圆角矩形 33"/>
          <p:cNvSpPr>
            <a:spLocks noChangeArrowheads="1"/>
          </p:cNvSpPr>
          <p:nvPr/>
        </p:nvSpPr>
        <p:spPr bwMode="auto">
          <a:xfrm>
            <a:off x="1067790" y="5744650"/>
            <a:ext cx="7273466"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lvl="0" algn="ctr" eaLnBrk="1" hangingPunct="1"/>
            <a:r>
              <a:rPr lang="zh-CN" altLang="en-US" b="1" dirty="0">
                <a:solidFill>
                  <a:srgbClr val="FFFFFF"/>
                </a:solidFill>
                <a:latin typeface="微软雅黑" charset="-122"/>
                <a:ea typeface="微软雅黑" charset="-122"/>
              </a:rPr>
              <a:t>电商黑灰产发展成熟，形成完整的产业链。</a:t>
            </a:r>
          </a:p>
        </p:txBody>
      </p:sp>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6</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4054222" y="67567"/>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FF0000"/>
                </a:solidFill>
              </a:rPr>
              <a:t>产业化</a:t>
            </a:r>
            <a:r>
              <a:rPr lang="zh-CN" altLang="en-US" sz="1800" dirty="0">
                <a:solidFill>
                  <a:srgbClr val="4F81BD"/>
                </a:solidFill>
              </a:rPr>
              <a:t>、规模化、专业化</a:t>
            </a:r>
            <a:endParaRPr lang="en-US" altLang="zh-CN" sz="1800" dirty="0">
              <a:solidFill>
                <a:srgbClr val="4F81BD"/>
              </a:solidFill>
            </a:endParaRPr>
          </a:p>
        </p:txBody>
      </p:sp>
      <p:sp>
        <p:nvSpPr>
          <p:cNvPr id="45060"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sp>
        <p:nvSpPr>
          <p:cNvPr id="111" name="Shape 2021"/>
          <p:cNvSpPr/>
          <p:nvPr/>
        </p:nvSpPr>
        <p:spPr>
          <a:xfrm>
            <a:off x="3059832" y="1492903"/>
            <a:ext cx="1266860" cy="261203"/>
          </a:xfrm>
          <a:prstGeom prst="rect">
            <a:avLst/>
          </a:prstGeom>
          <a:ln w="12700">
            <a:miter lim="400000"/>
          </a:ln>
          <a:extLst/>
        </p:spPr>
        <p:txBody>
          <a:bodyPr lIns="0" tIns="0" rIns="0" bIns="0"/>
          <a:lstStyle>
            <a:lvl1pPr algn="l">
              <a:lnSpc>
                <a:spcPct val="120000"/>
              </a:lnSpc>
              <a:spcBef>
                <a:spcPts val="2500"/>
              </a:spcBef>
              <a:defRPr sz="2000">
                <a:solidFill>
                  <a:srgbClr val="53585F"/>
                </a:solidFill>
              </a:defRPr>
            </a:lvl1pPr>
          </a:lstStyle>
          <a:p>
            <a:pPr algn="just" eaLnBrk="1" fontAlgn="auto" hangingPunct="1">
              <a:spcAft>
                <a:spcPts val="0"/>
              </a:spcAft>
              <a:defRPr/>
            </a:pPr>
            <a:endParaRPr lang="en-US" altLang="zh-CN" sz="750" dirty="0">
              <a:solidFill>
                <a:prstClr val="black">
                  <a:lumMod val="75000"/>
                  <a:lumOff val="25000"/>
                </a:prstClr>
              </a:solidFill>
              <a:latin typeface="微软雅黑" pitchFamily="34" charset="-122"/>
              <a:ea typeface="微软雅黑" pitchFamily="34" charset="-122"/>
            </a:endParaRPr>
          </a:p>
        </p:txBody>
      </p:sp>
      <p:sp>
        <p:nvSpPr>
          <p:cNvPr id="179" name="Shape 343"/>
          <p:cNvSpPr/>
          <p:nvPr/>
        </p:nvSpPr>
        <p:spPr>
          <a:xfrm>
            <a:off x="5134339" y="831879"/>
            <a:ext cx="1032415" cy="1364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pPr>
            <a:endParaRPr sz="1200" kern="0">
              <a:solidFill>
                <a:prstClr val="white"/>
              </a:solidFill>
              <a:latin typeface="Arial" panose="020B0604020202020204" pitchFamily="34" charset="0"/>
              <a:ea typeface="+mn-ea"/>
              <a:cs typeface="Arial" panose="020B0604020202020204" pitchFamily="34" charset="0"/>
            </a:endParaRPr>
          </a:p>
        </p:txBody>
      </p:sp>
      <p:grpSp>
        <p:nvGrpSpPr>
          <p:cNvPr id="6" name="组合 5"/>
          <p:cNvGrpSpPr/>
          <p:nvPr/>
        </p:nvGrpSpPr>
        <p:grpSpPr>
          <a:xfrm>
            <a:off x="2013097" y="874862"/>
            <a:ext cx="1196093" cy="1378885"/>
            <a:chOff x="898525" y="799534"/>
            <a:chExt cx="964832" cy="1430722"/>
          </a:xfrm>
        </p:grpSpPr>
        <p:grpSp>
          <p:nvGrpSpPr>
            <p:cNvPr id="173" name="Group 337"/>
            <p:cNvGrpSpPr>
              <a:grpSpLocks/>
            </p:cNvGrpSpPr>
            <p:nvPr/>
          </p:nvGrpSpPr>
          <p:grpSpPr bwMode="auto">
            <a:xfrm>
              <a:off x="898525" y="799534"/>
              <a:ext cx="964832" cy="1383948"/>
              <a:chOff x="1" y="0"/>
              <a:chExt cx="4392858" cy="2872248"/>
            </a:xfrm>
          </p:grpSpPr>
          <p:sp>
            <p:nvSpPr>
              <p:cNvPr id="174"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defRPr sz="11200"/>
                </a:pPr>
                <a:endParaRPr sz="1200" kern="0">
                  <a:solidFill>
                    <a:prstClr val="white"/>
                  </a:solidFill>
                  <a:latin typeface="Arial" panose="020B0604020202020204" pitchFamily="34" charset="0"/>
                  <a:ea typeface="+mn-ea"/>
                  <a:cs typeface="Arial" panose="020B0604020202020204" pitchFamily="34" charset="0"/>
                </a:endParaRPr>
              </a:p>
            </p:txBody>
          </p:sp>
          <p:sp>
            <p:nvSpPr>
              <p:cNvPr id="175" name="Shape 335"/>
              <p:cNvSpPr/>
              <p:nvPr/>
            </p:nvSpPr>
            <p:spPr>
              <a:xfrm>
                <a:off x="1790482" y="708366"/>
                <a:ext cx="638154" cy="1277520"/>
              </a:xfrm>
              <a:prstGeom prst="rect">
                <a:avLst/>
              </a:prstGeom>
              <a:noFill/>
              <a:ln w="12700" cap="flat">
                <a:noFill/>
                <a:miter lim="400000"/>
              </a:ln>
              <a:effectLst/>
              <a:extLst/>
            </p:spPr>
            <p:txBody>
              <a:bodyPr wrap="square" lIns="0" tIns="0" rIns="0" bIns="0"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上游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grpSp>
          <p:nvGrpSpPr>
            <p:cNvPr id="180" name="Group 360"/>
            <p:cNvGrpSpPr>
              <a:grpSpLocks/>
            </p:cNvGrpSpPr>
            <p:nvPr/>
          </p:nvGrpSpPr>
          <p:grpSpPr bwMode="auto">
            <a:xfrm rot="21577953">
              <a:off x="1576141" y="1944170"/>
              <a:ext cx="244352" cy="286086"/>
              <a:chOff x="-59407" y="-131503"/>
              <a:chExt cx="605488" cy="810688"/>
            </a:xfrm>
          </p:grpSpPr>
          <p:sp>
            <p:nvSpPr>
              <p:cNvPr id="181" name="Shape 358"/>
              <p:cNvSpPr/>
              <p:nvPr/>
            </p:nvSpPr>
            <p:spPr>
              <a:xfrm>
                <a:off x="-59407" y="-131503"/>
                <a:ext cx="605488" cy="810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1200" kern="0">
                  <a:solidFill>
                    <a:prstClr val="white"/>
                  </a:solidFill>
                  <a:latin typeface="Arial" panose="020B0604020202020204" pitchFamily="34" charset="0"/>
                  <a:ea typeface="+mn-ea"/>
                  <a:cs typeface="Arial" panose="020B0604020202020204" pitchFamily="34" charset="0"/>
                </a:endParaRPr>
              </a:p>
            </p:txBody>
          </p:sp>
          <p:sp>
            <p:nvSpPr>
              <p:cNvPr id="182" name="Shape 359"/>
              <p:cNvSpPr/>
              <p:nvPr/>
            </p:nvSpPr>
            <p:spPr>
              <a:xfrm>
                <a:off x="163611" y="-97859"/>
                <a:ext cx="268225" cy="72611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grpSp>
      </p:grpSp>
      <p:sp>
        <p:nvSpPr>
          <p:cNvPr id="187" name="Shape 361"/>
          <p:cNvSpPr/>
          <p:nvPr/>
        </p:nvSpPr>
        <p:spPr bwMode="auto">
          <a:xfrm>
            <a:off x="5835455" y="1898291"/>
            <a:ext cx="316730" cy="3015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pPr>
            <a:endParaRPr sz="11200" kern="0">
              <a:solidFill>
                <a:prstClr val="white"/>
              </a:solidFill>
              <a:latin typeface="Arial" panose="020B0604020202020204" pitchFamily="34" charset="0"/>
              <a:ea typeface="+mn-ea"/>
              <a:cs typeface="Arial" panose="020B0604020202020204" pitchFamily="34" charset="0"/>
            </a:endParaRPr>
          </a:p>
        </p:txBody>
      </p:sp>
      <p:sp>
        <p:nvSpPr>
          <p:cNvPr id="189" name="Shape 340"/>
          <p:cNvSpPr/>
          <p:nvPr/>
        </p:nvSpPr>
        <p:spPr>
          <a:xfrm>
            <a:off x="5402674" y="968295"/>
            <a:ext cx="465563" cy="919056"/>
          </a:xfrm>
          <a:prstGeom prst="rect">
            <a:avLst/>
          </a:prstGeom>
          <a:noFill/>
          <a:ln w="12700" cap="flat">
            <a:noFill/>
            <a:miter lim="400000"/>
          </a:ln>
          <a:effectLs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下游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nvGrpSpPr>
          <p:cNvPr id="16" name="组合 15"/>
          <p:cNvGrpSpPr/>
          <p:nvPr/>
        </p:nvGrpSpPr>
        <p:grpSpPr>
          <a:xfrm>
            <a:off x="3311111" y="884101"/>
            <a:ext cx="225016" cy="1368695"/>
            <a:chOff x="2042729" y="795967"/>
            <a:chExt cx="225016" cy="1368695"/>
          </a:xfrm>
        </p:grpSpPr>
        <p:cxnSp>
          <p:nvCxnSpPr>
            <p:cNvPr id="7" name="直接连接符 6"/>
            <p:cNvCxnSpPr>
              <a:cxnSpLocks/>
            </p:cNvCxnSpPr>
            <p:nvPr/>
          </p:nvCxnSpPr>
          <p:spPr>
            <a:xfrm>
              <a:off x="2049129" y="795967"/>
              <a:ext cx="211947" cy="676403"/>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2042729" y="1515218"/>
              <a:ext cx="225016" cy="649444"/>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4779506" y="854051"/>
            <a:ext cx="225016" cy="1368695"/>
            <a:chOff x="2042729" y="795967"/>
            <a:chExt cx="225016" cy="1368695"/>
          </a:xfrm>
        </p:grpSpPr>
        <p:cxnSp>
          <p:nvCxnSpPr>
            <p:cNvPr id="69" name="直接连接符 68"/>
            <p:cNvCxnSpPr>
              <a:cxnSpLocks/>
            </p:cNvCxnSpPr>
            <p:nvPr/>
          </p:nvCxnSpPr>
          <p:spPr>
            <a:xfrm>
              <a:off x="2049129" y="795967"/>
              <a:ext cx="211947" cy="676403"/>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p:cNvCxnSpPr>
            <p:nvPr/>
          </p:nvCxnSpPr>
          <p:spPr>
            <a:xfrm flipH="1">
              <a:off x="2042729" y="1515218"/>
              <a:ext cx="225016" cy="649444"/>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gr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130" name="Shape 2036"/>
          <p:cNvSpPr/>
          <p:nvPr/>
        </p:nvSpPr>
        <p:spPr>
          <a:xfrm>
            <a:off x="7326823" y="2252849"/>
            <a:ext cx="225425" cy="24130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lIns="0" tIns="0" rIns="0" bIns="0" anchor="ctr"/>
          <a:lstStyle/>
          <a:p>
            <a:pPr eaLnBrk="1" fontAlgn="auto" hangingPunct="1">
              <a:spcBef>
                <a:spcPts val="0"/>
              </a:spcBef>
              <a:spcAft>
                <a:spcPts val="0"/>
              </a:spcAft>
              <a:defRPr/>
            </a:pPr>
            <a:endParaRPr sz="975">
              <a:solidFill>
                <a:prstClr val="black"/>
              </a:solidFill>
              <a:latin typeface="Calibri"/>
              <a:ea typeface="+mn-ea"/>
            </a:endParaRPr>
          </a:p>
        </p:txBody>
      </p:sp>
      <p:sp>
        <p:nvSpPr>
          <p:cNvPr id="162" name="Shape 2039"/>
          <p:cNvSpPr/>
          <p:nvPr/>
        </p:nvSpPr>
        <p:spPr>
          <a:xfrm>
            <a:off x="804601" y="3883744"/>
            <a:ext cx="477837" cy="577850"/>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lIns="0" tIns="0" rIns="0" bIns="0" anchor="ctr"/>
          <a:lstStyle/>
          <a:p>
            <a:pPr eaLnBrk="1" fontAlgn="auto" hangingPunct="1">
              <a:spcBef>
                <a:spcPts val="0"/>
              </a:spcBef>
              <a:spcAft>
                <a:spcPts val="0"/>
              </a:spcAft>
              <a:defRPr/>
            </a:pPr>
            <a:endParaRPr sz="975" kern="0">
              <a:solidFill>
                <a:prstClr val="black"/>
              </a:solidFill>
              <a:latin typeface="Calibri"/>
              <a:ea typeface="+mn-ea"/>
            </a:endParaRPr>
          </a:p>
        </p:txBody>
      </p:sp>
      <p:sp>
        <p:nvSpPr>
          <p:cNvPr id="56" name="Shape 359"/>
          <p:cNvSpPr/>
          <p:nvPr/>
        </p:nvSpPr>
        <p:spPr bwMode="auto">
          <a:xfrm rot="21577953">
            <a:off x="4489699" y="1959162"/>
            <a:ext cx="248440" cy="23237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sz="1200" b="0" kern="0" dirty="0">
                <a:solidFill>
                  <a:prstClr val="white"/>
                </a:solidFill>
                <a:latin typeface="Arial" panose="020B0604020202020204" pitchFamily="34" charset="0"/>
                <a:cs typeface="Arial" panose="020B0604020202020204" pitchFamily="34" charset="0"/>
              </a:rPr>
              <a:t>2</a:t>
            </a:r>
            <a:endParaRPr sz="1200" b="0" kern="0" dirty="0">
              <a:solidFill>
                <a:prstClr val="white"/>
              </a:solidFill>
              <a:latin typeface="Arial" panose="020B0604020202020204" pitchFamily="34" charset="0"/>
              <a:cs typeface="Arial" panose="020B0604020202020204" pitchFamily="34" charset="0"/>
            </a:endParaRPr>
          </a:p>
        </p:txBody>
      </p:sp>
      <p:sp>
        <p:nvSpPr>
          <p:cNvPr id="57" name="Shape 359"/>
          <p:cNvSpPr/>
          <p:nvPr/>
        </p:nvSpPr>
        <p:spPr bwMode="auto">
          <a:xfrm rot="21577953">
            <a:off x="4521971" y="33193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58" name="Shape 359"/>
          <p:cNvSpPr/>
          <p:nvPr/>
        </p:nvSpPr>
        <p:spPr bwMode="auto">
          <a:xfrm rot="21577953">
            <a:off x="4674371" y="34717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59" name="Shape 359"/>
          <p:cNvSpPr/>
          <p:nvPr/>
        </p:nvSpPr>
        <p:spPr bwMode="auto">
          <a:xfrm rot="21577953">
            <a:off x="4826771" y="36241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60" name="Shape 359"/>
          <p:cNvSpPr/>
          <p:nvPr/>
        </p:nvSpPr>
        <p:spPr bwMode="auto">
          <a:xfrm rot="21577953">
            <a:off x="4979171" y="37765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72" name="Shape 359"/>
          <p:cNvSpPr/>
          <p:nvPr/>
        </p:nvSpPr>
        <p:spPr bwMode="auto">
          <a:xfrm rot="21577953" flipH="1">
            <a:off x="5963888" y="1806777"/>
            <a:ext cx="177920" cy="485137"/>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sz="1200" b="0" kern="0" dirty="0">
                <a:solidFill>
                  <a:prstClr val="white"/>
                </a:solidFill>
                <a:latin typeface="Arial" panose="020B0604020202020204" pitchFamily="34" charset="0"/>
                <a:cs typeface="Arial" panose="020B0604020202020204" pitchFamily="34" charset="0"/>
              </a:rPr>
              <a:t>3</a:t>
            </a:r>
            <a:endParaRPr sz="1200" b="0" kern="0" dirty="0">
              <a:solidFill>
                <a:prstClr val="white"/>
              </a:solidFill>
              <a:latin typeface="Arial" panose="020B0604020202020204" pitchFamily="34" charset="0"/>
              <a:cs typeface="Arial" panose="020B0604020202020204" pitchFamily="34" charset="0"/>
            </a:endParaRPr>
          </a:p>
        </p:txBody>
      </p:sp>
      <p:grpSp>
        <p:nvGrpSpPr>
          <p:cNvPr id="39" name="组合 38">
            <a:extLst>
              <a:ext uri="{FF2B5EF4-FFF2-40B4-BE49-F238E27FC236}">
                <a16:creationId xmlns:a16="http://schemas.microsoft.com/office/drawing/2014/main" id="{635D5CD1-8AD6-481A-9B96-2E7873ADBA9F}"/>
              </a:ext>
            </a:extLst>
          </p:cNvPr>
          <p:cNvGrpSpPr/>
          <p:nvPr/>
        </p:nvGrpSpPr>
        <p:grpSpPr>
          <a:xfrm>
            <a:off x="3209190" y="2208313"/>
            <a:ext cx="2441356" cy="2814988"/>
            <a:chOff x="3209190" y="2208313"/>
            <a:chExt cx="2441356" cy="2814988"/>
          </a:xfrm>
        </p:grpSpPr>
        <p:sp>
          <p:nvSpPr>
            <p:cNvPr id="71" name="Shape 2026"/>
            <p:cNvSpPr>
              <a:spLocks noChangeArrowheads="1"/>
            </p:cNvSpPr>
            <p:nvPr/>
          </p:nvSpPr>
          <p:spPr bwMode="auto">
            <a:xfrm>
              <a:off x="4138857" y="2716172"/>
              <a:ext cx="1511689" cy="26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活动平台及软件</a:t>
              </a:r>
            </a:p>
          </p:txBody>
        </p:sp>
        <p:grpSp>
          <p:nvGrpSpPr>
            <p:cNvPr id="11" name="组合 10">
              <a:extLst>
                <a:ext uri="{FF2B5EF4-FFF2-40B4-BE49-F238E27FC236}">
                  <a16:creationId xmlns:a16="http://schemas.microsoft.com/office/drawing/2014/main" id="{018113B6-B042-4B20-AF87-14329F5C6F44}"/>
                </a:ext>
              </a:extLst>
            </p:cNvPr>
            <p:cNvGrpSpPr/>
            <p:nvPr/>
          </p:nvGrpSpPr>
          <p:grpSpPr>
            <a:xfrm>
              <a:off x="3209190" y="3048616"/>
              <a:ext cx="2054363" cy="1974685"/>
              <a:chOff x="2355689" y="2843268"/>
              <a:chExt cx="2216310" cy="1949210"/>
            </a:xfrm>
          </p:grpSpPr>
          <p:sp>
            <p:nvSpPr>
              <p:cNvPr id="54" name="椭圆 53"/>
              <p:cNvSpPr/>
              <p:nvPr/>
            </p:nvSpPr>
            <p:spPr>
              <a:xfrm>
                <a:off x="2355689" y="2843268"/>
                <a:ext cx="2216310" cy="19492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2653087" y="3053307"/>
                <a:ext cx="1721574" cy="1569660"/>
              </a:xfrm>
              <a:prstGeom prst="rect">
                <a:avLst/>
              </a:prstGeom>
              <a:noFill/>
            </p:spPr>
            <p:txBody>
              <a:bodyPr wrap="square" rtlCol="0">
                <a:spAutoFit/>
              </a:bodyPr>
              <a:lstStyle/>
              <a:p>
                <a:r>
                  <a:rPr lang="zh-CN" altLang="zh-CN" sz="1200" dirty="0">
                    <a:latin typeface="黑体" panose="02010609060101010101" pitchFamily="49" charset="-122"/>
                    <a:ea typeface="黑体" panose="02010609060101010101" pitchFamily="49" charset="-122"/>
                  </a:rPr>
                  <a:t>活动平台</a:t>
                </a:r>
                <a:r>
                  <a:rPr lang="zh-CN" altLang="en-US" sz="1200" dirty="0">
                    <a:latin typeface="黑体" panose="02010609060101010101" pitchFamily="49" charset="-122"/>
                    <a:ea typeface="黑体" panose="02010609060101010101" pitchFamily="49" charset="-122"/>
                  </a:rPr>
                  <a:t>大多数以黑产网站或软件的形式出现。卖家在网站上发布任务，买手接受任务完成后可获得平台发放的佣金。任务类型包括刷流量、刷单、刷评论等等。</a:t>
                </a:r>
              </a:p>
            </p:txBody>
          </p:sp>
        </p:grpSp>
        <p:cxnSp>
          <p:nvCxnSpPr>
            <p:cNvPr id="24" name="直接箭头连接符 23">
              <a:extLst>
                <a:ext uri="{FF2B5EF4-FFF2-40B4-BE49-F238E27FC236}">
                  <a16:creationId xmlns:a16="http://schemas.microsoft.com/office/drawing/2014/main" id="{C9F05A46-49BC-4CA0-8697-1EA9851DAAF5}"/>
                </a:ext>
              </a:extLst>
            </p:cNvPr>
            <p:cNvCxnSpPr/>
            <p:nvPr/>
          </p:nvCxnSpPr>
          <p:spPr>
            <a:xfrm>
              <a:off x="4067944" y="2208313"/>
              <a:ext cx="0" cy="858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30" name="连接符: 肘形 29">
            <a:extLst>
              <a:ext uri="{FF2B5EF4-FFF2-40B4-BE49-F238E27FC236}">
                <a16:creationId xmlns:a16="http://schemas.microsoft.com/office/drawing/2014/main" id="{A9F16028-8626-49F6-AF5F-03CDB87B07D0}"/>
              </a:ext>
            </a:extLst>
          </p:cNvPr>
          <p:cNvCxnSpPr/>
          <p:nvPr/>
        </p:nvCxnSpPr>
        <p:spPr>
          <a:xfrm rot="5400000">
            <a:off x="1687688" y="2415690"/>
            <a:ext cx="879923" cy="48751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EAE75160-A9A8-4D45-A3FD-0320A590D0F9}"/>
              </a:ext>
            </a:extLst>
          </p:cNvPr>
          <p:cNvGrpSpPr/>
          <p:nvPr/>
        </p:nvGrpSpPr>
        <p:grpSpPr>
          <a:xfrm>
            <a:off x="5518909" y="2192332"/>
            <a:ext cx="2083389" cy="2840529"/>
            <a:chOff x="5518909" y="2192332"/>
            <a:chExt cx="2083389" cy="2840529"/>
          </a:xfrm>
        </p:grpSpPr>
        <p:sp>
          <p:nvSpPr>
            <p:cNvPr id="63" name="Shape 2026"/>
            <p:cNvSpPr>
              <a:spLocks noChangeArrowheads="1"/>
            </p:cNvSpPr>
            <p:nvPr/>
          </p:nvSpPr>
          <p:spPr bwMode="auto">
            <a:xfrm>
              <a:off x="6551373" y="2708806"/>
              <a:ext cx="1050925" cy="25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基础服务</a:t>
              </a:r>
            </a:p>
          </p:txBody>
        </p:sp>
        <p:grpSp>
          <p:nvGrpSpPr>
            <p:cNvPr id="12" name="组合 11">
              <a:extLst>
                <a:ext uri="{FF2B5EF4-FFF2-40B4-BE49-F238E27FC236}">
                  <a16:creationId xmlns:a16="http://schemas.microsoft.com/office/drawing/2014/main" id="{B2E4C6D0-DC7B-4D12-9B37-3A558113CDC6}"/>
                </a:ext>
              </a:extLst>
            </p:cNvPr>
            <p:cNvGrpSpPr/>
            <p:nvPr/>
          </p:nvGrpSpPr>
          <p:grpSpPr>
            <a:xfrm>
              <a:off x="5518909" y="3058176"/>
              <a:ext cx="2033339" cy="1974685"/>
              <a:chOff x="4726401" y="2889530"/>
              <a:chExt cx="2124714" cy="1848642"/>
            </a:xfrm>
          </p:grpSpPr>
          <p:sp>
            <p:nvSpPr>
              <p:cNvPr id="73" name="椭圆 72"/>
              <p:cNvSpPr/>
              <p:nvPr/>
            </p:nvSpPr>
            <p:spPr>
              <a:xfrm>
                <a:off x="4726401" y="2889530"/>
                <a:ext cx="2124714" cy="1848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4962434" y="3093794"/>
                <a:ext cx="1721574" cy="1384995"/>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rPr>
                  <a:t>黑产基础服务主要是空包单号服务。虚假交易过程中卖家不会将真正的商品发给买家，而是发一个空包裹，或者提供一个有物流信息的单号。</a:t>
                </a:r>
              </a:p>
            </p:txBody>
          </p:sp>
        </p:grpSp>
        <p:cxnSp>
          <p:nvCxnSpPr>
            <p:cNvPr id="35" name="连接符: 肘形 34">
              <a:extLst>
                <a:ext uri="{FF2B5EF4-FFF2-40B4-BE49-F238E27FC236}">
                  <a16:creationId xmlns:a16="http://schemas.microsoft.com/office/drawing/2014/main" id="{EAB084A5-AA19-413A-9B6E-6C95F477B671}"/>
                </a:ext>
              </a:extLst>
            </p:cNvPr>
            <p:cNvCxnSpPr>
              <a:cxnSpLocks/>
              <a:endCxn id="73" idx="0"/>
            </p:cNvCxnSpPr>
            <p:nvPr/>
          </p:nvCxnSpPr>
          <p:spPr>
            <a:xfrm rot="16200000" flipH="1">
              <a:off x="5716122" y="2238719"/>
              <a:ext cx="865844" cy="7730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222F92D0-DDBD-408C-B7EA-F7597C324015}"/>
              </a:ext>
            </a:extLst>
          </p:cNvPr>
          <p:cNvGrpSpPr/>
          <p:nvPr/>
        </p:nvGrpSpPr>
        <p:grpSpPr>
          <a:xfrm>
            <a:off x="899591" y="2219486"/>
            <a:ext cx="2570971" cy="2796978"/>
            <a:chOff x="899591" y="2219486"/>
            <a:chExt cx="2570971" cy="2796978"/>
          </a:xfrm>
        </p:grpSpPr>
        <p:sp>
          <p:nvSpPr>
            <p:cNvPr id="88" name="Shape 2026"/>
            <p:cNvSpPr>
              <a:spLocks noChangeArrowheads="1"/>
            </p:cNvSpPr>
            <p:nvPr/>
          </p:nvSpPr>
          <p:spPr bwMode="auto">
            <a:xfrm>
              <a:off x="1494103" y="2716303"/>
              <a:ext cx="1976459" cy="37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账号生产</a:t>
              </a:r>
            </a:p>
          </p:txBody>
        </p:sp>
        <p:grpSp>
          <p:nvGrpSpPr>
            <p:cNvPr id="10" name="组合 9">
              <a:extLst>
                <a:ext uri="{FF2B5EF4-FFF2-40B4-BE49-F238E27FC236}">
                  <a16:creationId xmlns:a16="http://schemas.microsoft.com/office/drawing/2014/main" id="{514BA30A-30E5-4B36-9B49-5C6B297EB4FC}"/>
                </a:ext>
              </a:extLst>
            </p:cNvPr>
            <p:cNvGrpSpPr/>
            <p:nvPr/>
          </p:nvGrpSpPr>
          <p:grpSpPr>
            <a:xfrm>
              <a:off x="899591" y="3071875"/>
              <a:ext cx="2064303" cy="1944589"/>
              <a:chOff x="127590" y="2839246"/>
              <a:chExt cx="2124714" cy="1848642"/>
            </a:xfrm>
          </p:grpSpPr>
          <p:sp>
            <p:nvSpPr>
              <p:cNvPr id="3" name="椭圆 2"/>
              <p:cNvSpPr/>
              <p:nvPr/>
            </p:nvSpPr>
            <p:spPr>
              <a:xfrm>
                <a:off x="127590" y="2839246"/>
                <a:ext cx="2124714" cy="1848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98610" y="3015262"/>
                <a:ext cx="1464516" cy="1569660"/>
              </a:xfrm>
              <a:prstGeom prst="rect">
                <a:avLst/>
              </a:prstGeom>
              <a:noFill/>
            </p:spPr>
            <p:txBody>
              <a:bodyPr wrap="square" rtlCol="0">
                <a:spAutoFit/>
              </a:bodyPr>
              <a:lstStyle/>
              <a:p>
                <a:r>
                  <a:rPr lang="zh-CN" altLang="zh-CN" sz="1200" dirty="0">
                    <a:latin typeface="黑体" panose="02010609060101010101" pitchFamily="49" charset="-122"/>
                    <a:ea typeface="黑体" panose="02010609060101010101" pitchFamily="49" charset="-122"/>
                  </a:rPr>
                  <a:t>账号批量生产一般是通过垃圾注册或拖库撞库洗号等手段，最后</a:t>
                </a:r>
                <a:r>
                  <a:rPr lang="zh-CN" altLang="en-US" sz="1200" dirty="0">
                    <a:latin typeface="黑体" panose="02010609060101010101" pitchFamily="49" charset="-122"/>
                    <a:ea typeface="黑体" panose="02010609060101010101" pitchFamily="49" charset="-122"/>
                  </a:rPr>
                  <a:t>在</a:t>
                </a:r>
                <a:r>
                  <a:rPr lang="zh-CN" altLang="zh-CN" sz="1200" dirty="0">
                    <a:latin typeface="黑体" panose="02010609060101010101" pitchFamily="49" charset="-122"/>
                    <a:ea typeface="黑体" panose="02010609060101010101" pitchFamily="49" charset="-122"/>
                  </a:rPr>
                  <a:t>账号分销平台进行销售。</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一些刷单团队有自己内部召集的刷手来注册小号。</a:t>
                </a:r>
              </a:p>
            </p:txBody>
          </p:sp>
        </p:grpSp>
        <p:cxnSp>
          <p:nvCxnSpPr>
            <p:cNvPr id="76" name="连接符: 肘形 75">
              <a:extLst>
                <a:ext uri="{FF2B5EF4-FFF2-40B4-BE49-F238E27FC236}">
                  <a16:creationId xmlns:a16="http://schemas.microsoft.com/office/drawing/2014/main" id="{9F71F549-5F73-46C4-8D47-A4CCB420C2E1}"/>
                </a:ext>
              </a:extLst>
            </p:cNvPr>
            <p:cNvCxnSpPr/>
            <p:nvPr/>
          </p:nvCxnSpPr>
          <p:spPr>
            <a:xfrm rot="5400000">
              <a:off x="1687688" y="2415691"/>
              <a:ext cx="879923" cy="48751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0" name="Shape 340">
            <a:extLst>
              <a:ext uri="{FF2B5EF4-FFF2-40B4-BE49-F238E27FC236}">
                <a16:creationId xmlns:a16="http://schemas.microsoft.com/office/drawing/2014/main" id="{0B333410-8654-47EB-A830-99464DDE98E8}"/>
              </a:ext>
            </a:extLst>
          </p:cNvPr>
          <p:cNvSpPr/>
          <p:nvPr/>
        </p:nvSpPr>
        <p:spPr>
          <a:xfrm>
            <a:off x="3944341" y="981694"/>
            <a:ext cx="465563" cy="919056"/>
          </a:xfrm>
          <a:prstGeom prst="rect">
            <a:avLst/>
          </a:prstGeom>
          <a:noFill/>
          <a:ln w="12700" cap="flat">
            <a:noFill/>
            <a:miter lim="400000"/>
          </a:ln>
          <a:effectLs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中游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nvGrpSpPr>
          <p:cNvPr id="83" name="组合 82">
            <a:extLst>
              <a:ext uri="{FF2B5EF4-FFF2-40B4-BE49-F238E27FC236}">
                <a16:creationId xmlns:a16="http://schemas.microsoft.com/office/drawing/2014/main" id="{319AACB5-9945-4D8F-A343-BF3B180D0C2F}"/>
              </a:ext>
            </a:extLst>
          </p:cNvPr>
          <p:cNvGrpSpPr/>
          <p:nvPr/>
        </p:nvGrpSpPr>
        <p:grpSpPr>
          <a:xfrm>
            <a:off x="3566708" y="848681"/>
            <a:ext cx="1196093" cy="1378885"/>
            <a:chOff x="898525" y="799534"/>
            <a:chExt cx="964832" cy="1430722"/>
          </a:xfrm>
        </p:grpSpPr>
        <p:grpSp>
          <p:nvGrpSpPr>
            <p:cNvPr id="84" name="Group 337">
              <a:extLst>
                <a:ext uri="{FF2B5EF4-FFF2-40B4-BE49-F238E27FC236}">
                  <a16:creationId xmlns:a16="http://schemas.microsoft.com/office/drawing/2014/main" id="{6898524D-3CB8-416E-9468-1AE69D4A7D15}"/>
                </a:ext>
              </a:extLst>
            </p:cNvPr>
            <p:cNvGrpSpPr>
              <a:grpSpLocks/>
            </p:cNvGrpSpPr>
            <p:nvPr/>
          </p:nvGrpSpPr>
          <p:grpSpPr bwMode="auto">
            <a:xfrm>
              <a:off x="898525" y="799534"/>
              <a:ext cx="964832" cy="1383948"/>
              <a:chOff x="1" y="0"/>
              <a:chExt cx="4392858" cy="2872248"/>
            </a:xfrm>
          </p:grpSpPr>
          <p:sp>
            <p:nvSpPr>
              <p:cNvPr id="89" name="Shape 333">
                <a:extLst>
                  <a:ext uri="{FF2B5EF4-FFF2-40B4-BE49-F238E27FC236}">
                    <a16:creationId xmlns:a16="http://schemas.microsoft.com/office/drawing/2014/main" id="{F4280EB6-7776-431B-9DC5-358EC5E86EBE}"/>
                  </a:ext>
                </a:extLst>
              </p:cNvPr>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defRPr sz="11200"/>
                </a:pPr>
                <a:endParaRPr sz="1200" kern="0">
                  <a:solidFill>
                    <a:prstClr val="white"/>
                  </a:solidFill>
                  <a:latin typeface="Arial" panose="020B0604020202020204" pitchFamily="34" charset="0"/>
                  <a:ea typeface="+mn-ea"/>
                  <a:cs typeface="Arial" panose="020B0604020202020204" pitchFamily="34" charset="0"/>
                </a:endParaRPr>
              </a:p>
            </p:txBody>
          </p:sp>
          <p:sp>
            <p:nvSpPr>
              <p:cNvPr id="90" name="Shape 335">
                <a:extLst>
                  <a:ext uri="{FF2B5EF4-FFF2-40B4-BE49-F238E27FC236}">
                    <a16:creationId xmlns:a16="http://schemas.microsoft.com/office/drawing/2014/main" id="{0A6E9534-E957-49AA-A6F3-56FB1DE03F6C}"/>
                  </a:ext>
                </a:extLst>
              </p:cNvPr>
              <p:cNvSpPr/>
              <p:nvPr/>
            </p:nvSpPr>
            <p:spPr>
              <a:xfrm>
                <a:off x="1790480" y="684353"/>
                <a:ext cx="638153" cy="1325546"/>
              </a:xfrm>
              <a:prstGeom prst="rect">
                <a:avLst/>
              </a:prstGeom>
              <a:noFill/>
              <a:ln w="12700" cap="flat">
                <a:noFill/>
                <a:miter lim="400000"/>
              </a:ln>
              <a:effectLst/>
              <a:extLst/>
            </p:spPr>
            <p:txBody>
              <a:bodyPr wrap="square" lIns="0" tIns="0" rIns="0" bIns="0"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中游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grpSp>
          <p:nvGrpSpPr>
            <p:cNvPr id="85" name="Group 360">
              <a:extLst>
                <a:ext uri="{FF2B5EF4-FFF2-40B4-BE49-F238E27FC236}">
                  <a16:creationId xmlns:a16="http://schemas.microsoft.com/office/drawing/2014/main" id="{28CC1FDB-1949-4556-9A87-AE392F75482B}"/>
                </a:ext>
              </a:extLst>
            </p:cNvPr>
            <p:cNvGrpSpPr>
              <a:grpSpLocks/>
            </p:cNvGrpSpPr>
            <p:nvPr/>
          </p:nvGrpSpPr>
          <p:grpSpPr bwMode="auto">
            <a:xfrm rot="21577953">
              <a:off x="1576141" y="1944170"/>
              <a:ext cx="244352" cy="286086"/>
              <a:chOff x="-59407" y="-131503"/>
              <a:chExt cx="605488" cy="810688"/>
            </a:xfrm>
          </p:grpSpPr>
          <p:sp>
            <p:nvSpPr>
              <p:cNvPr id="86" name="Shape 358">
                <a:extLst>
                  <a:ext uri="{FF2B5EF4-FFF2-40B4-BE49-F238E27FC236}">
                    <a16:creationId xmlns:a16="http://schemas.microsoft.com/office/drawing/2014/main" id="{747D439D-E758-4B6F-B0B6-255DE549D403}"/>
                  </a:ext>
                </a:extLst>
              </p:cNvPr>
              <p:cNvSpPr/>
              <p:nvPr/>
            </p:nvSpPr>
            <p:spPr>
              <a:xfrm>
                <a:off x="-59407" y="-131503"/>
                <a:ext cx="605488" cy="810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1200" kern="0">
                  <a:solidFill>
                    <a:prstClr val="white"/>
                  </a:solidFill>
                  <a:latin typeface="Arial" panose="020B0604020202020204" pitchFamily="34" charset="0"/>
                  <a:ea typeface="+mn-ea"/>
                  <a:cs typeface="Arial" panose="020B0604020202020204" pitchFamily="34" charset="0"/>
                </a:endParaRPr>
              </a:p>
            </p:txBody>
          </p:sp>
          <p:sp>
            <p:nvSpPr>
              <p:cNvPr id="87" name="Shape 359">
                <a:extLst>
                  <a:ext uri="{FF2B5EF4-FFF2-40B4-BE49-F238E27FC236}">
                    <a16:creationId xmlns:a16="http://schemas.microsoft.com/office/drawing/2014/main" id="{6DEB7B05-DEB1-4A27-8869-D4AF3A907DE3}"/>
                  </a:ext>
                </a:extLst>
              </p:cNvPr>
              <p:cNvSpPr/>
              <p:nvPr/>
            </p:nvSpPr>
            <p:spPr>
              <a:xfrm>
                <a:off x="163611" y="-97859"/>
                <a:ext cx="268225" cy="72611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altLang="zh-CN" sz="1200" b="0" kern="0" dirty="0">
                    <a:solidFill>
                      <a:prstClr val="white"/>
                    </a:solidFill>
                    <a:latin typeface="Arial" panose="020B0604020202020204" pitchFamily="34" charset="0"/>
                    <a:cs typeface="Arial" panose="020B0604020202020204" pitchFamily="34" charset="0"/>
                  </a:rPr>
                  <a:t>2</a:t>
                </a:r>
                <a:endParaRPr sz="1200" b="0" kern="0" dirty="0">
                  <a:solidFill>
                    <a:prstClr val="white"/>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3"/>
                                        </p:tgtEl>
                                      </p:cBhvr>
                                    </p:animEffect>
                                    <p:animScale>
                                      <p:cBhvr>
                                        <p:cTn id="11" dur="250" autoRev="1" fill="hold"/>
                                        <p:tgtEl>
                                          <p:spTgt spid="83"/>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179"/>
                                        </p:tgtEl>
                                      </p:cBhvr>
                                    </p:animEffect>
                                    <p:animScale>
                                      <p:cBhvr>
                                        <p:cTn id="15" dur="250" autoRev="1" fill="hold"/>
                                        <p:tgtEl>
                                          <p:spTgt spid="179"/>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38"/>
                                        </p:tgtEl>
                                      </p:cBhvr>
                                    </p:animEffect>
                                    <p:animScale>
                                      <p:cBhvr>
                                        <p:cTn id="19" dur="250" autoRev="1" fill="hold"/>
                                        <p:tgtEl>
                                          <p:spTgt spid="38"/>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40"/>
                                        </p:tgtEl>
                                      </p:cBhvr>
                                    </p:animEffect>
                                    <p:animScale>
                                      <p:cBhvr>
                                        <p:cTn id="27" dur="250" autoRev="1" fill="hold"/>
                                        <p:tgtEl>
                                          <p:spTgt spid="4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75"/>
                                        </p:tgtEl>
                                        <p:attrNameLst>
                                          <p:attrName>style.visibility</p:attrName>
                                        </p:attrNameLst>
                                      </p:cBhvr>
                                      <p:to>
                                        <p:strVal val="visible"/>
                                      </p:to>
                                    </p:set>
                                    <p:anim calcmode="lin" valueType="num">
                                      <p:cBhvr additive="base">
                                        <p:cTn id="32" dur="500" fill="hold"/>
                                        <p:tgtEl>
                                          <p:spTgt spid="275"/>
                                        </p:tgtEl>
                                        <p:attrNameLst>
                                          <p:attrName>ppt_x</p:attrName>
                                        </p:attrNameLst>
                                      </p:cBhvr>
                                      <p:tavLst>
                                        <p:tav tm="0">
                                          <p:val>
                                            <p:strVal val="#ppt_x"/>
                                          </p:val>
                                        </p:tav>
                                        <p:tav tm="100000">
                                          <p:val>
                                            <p:strVal val="#ppt_x"/>
                                          </p:val>
                                        </p:tav>
                                      </p:tavLst>
                                    </p:anim>
                                    <p:anim calcmode="lin" valueType="num">
                                      <p:cBhvr additive="base">
                                        <p:cTn id="33" dur="500" fill="hold"/>
                                        <p:tgtEl>
                                          <p:spTgt spid="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1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7</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3995936" y="56495"/>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4F81BD"/>
                </a:solidFill>
              </a:rPr>
              <a:t>产业化、</a:t>
            </a:r>
            <a:r>
              <a:rPr lang="zh-CN" altLang="en-US" sz="1800" dirty="0">
                <a:solidFill>
                  <a:srgbClr val="FF0000"/>
                </a:solidFill>
              </a:rPr>
              <a:t>规模化</a:t>
            </a:r>
            <a:r>
              <a:rPr lang="zh-CN" altLang="en-US" sz="1800" dirty="0">
                <a:solidFill>
                  <a:srgbClr val="4F81BD"/>
                </a:solidFill>
              </a:rPr>
              <a:t>、专业化</a:t>
            </a:r>
            <a:endParaRPr lang="en-US" altLang="zh-CN" sz="1800" dirty="0">
              <a:solidFill>
                <a:srgbClr val="4F81BD"/>
              </a:solidFill>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 name="文本框 1"/>
          <p:cNvSpPr txBox="1"/>
          <p:nvPr/>
        </p:nvSpPr>
        <p:spPr>
          <a:xfrm>
            <a:off x="611560" y="810658"/>
            <a:ext cx="7445264" cy="535531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  近年来，炒信刷单行为在网上十分活跃，已知的相关网站就有百余个。根据淘宝反作弊系统检测的作弊行为数量来看，这些被发现的黑灰产平台只是冰山一角。</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t>空包单号网</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刷单刷流量网站</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软件</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pic>
        <p:nvPicPr>
          <p:cNvPr id="9" name="图片 8"/>
          <p:cNvPicPr>
            <a:picLocks noChangeAspect="1"/>
          </p:cNvPicPr>
          <p:nvPr/>
        </p:nvPicPr>
        <p:blipFill>
          <a:blip r:embed="rId3"/>
          <a:stretch>
            <a:fillRect/>
          </a:stretch>
        </p:blipFill>
        <p:spPr>
          <a:xfrm>
            <a:off x="4746238" y="1998302"/>
            <a:ext cx="3523406" cy="983735"/>
          </a:xfrm>
          <a:prstGeom prst="rect">
            <a:avLst/>
          </a:prstGeom>
        </p:spPr>
      </p:pic>
      <p:pic>
        <p:nvPicPr>
          <p:cNvPr id="10" name="图片 9"/>
          <p:cNvPicPr>
            <a:picLocks noChangeAspect="1"/>
          </p:cNvPicPr>
          <p:nvPr/>
        </p:nvPicPr>
        <p:blipFill>
          <a:blip r:embed="rId4"/>
          <a:stretch>
            <a:fillRect/>
          </a:stretch>
        </p:blipFill>
        <p:spPr>
          <a:xfrm>
            <a:off x="684213" y="3634545"/>
            <a:ext cx="3617817" cy="956086"/>
          </a:xfrm>
          <a:prstGeom prst="rect">
            <a:avLst/>
          </a:prstGeom>
        </p:spPr>
      </p:pic>
      <p:pic>
        <p:nvPicPr>
          <p:cNvPr id="11" name="图片 10"/>
          <p:cNvPicPr>
            <a:picLocks noChangeAspect="1"/>
          </p:cNvPicPr>
          <p:nvPr/>
        </p:nvPicPr>
        <p:blipFill>
          <a:blip r:embed="rId5"/>
          <a:stretch>
            <a:fillRect/>
          </a:stretch>
        </p:blipFill>
        <p:spPr>
          <a:xfrm>
            <a:off x="4697074" y="3653170"/>
            <a:ext cx="3523406" cy="965621"/>
          </a:xfrm>
          <a:prstGeom prst="rect">
            <a:avLst/>
          </a:prstGeom>
        </p:spPr>
      </p:pic>
      <p:pic>
        <p:nvPicPr>
          <p:cNvPr id="12" name="图片 11"/>
          <p:cNvPicPr>
            <a:picLocks noChangeAspect="1"/>
          </p:cNvPicPr>
          <p:nvPr/>
        </p:nvPicPr>
        <p:blipFill>
          <a:blip r:embed="rId6"/>
          <a:stretch>
            <a:fillRect/>
          </a:stretch>
        </p:blipFill>
        <p:spPr>
          <a:xfrm>
            <a:off x="774700" y="5228853"/>
            <a:ext cx="3384376" cy="576064"/>
          </a:xfrm>
          <a:prstGeom prst="rect">
            <a:avLst/>
          </a:prstGeom>
        </p:spPr>
      </p:pic>
      <p:pic>
        <p:nvPicPr>
          <p:cNvPr id="14" name="图片 13"/>
          <p:cNvPicPr>
            <a:picLocks noChangeAspect="1"/>
          </p:cNvPicPr>
          <p:nvPr/>
        </p:nvPicPr>
        <p:blipFill>
          <a:blip r:embed="rId7"/>
          <a:stretch>
            <a:fillRect/>
          </a:stretch>
        </p:blipFill>
        <p:spPr>
          <a:xfrm>
            <a:off x="4631746" y="5116149"/>
            <a:ext cx="3425078" cy="688768"/>
          </a:xfrm>
          <a:prstGeom prst="rect">
            <a:avLst/>
          </a:prstGeom>
        </p:spPr>
      </p:pic>
      <p:sp>
        <p:nvSpPr>
          <p:cNvPr id="64" name="圆角矩形 33"/>
          <p:cNvSpPr>
            <a:spLocks noChangeArrowheads="1"/>
          </p:cNvSpPr>
          <p:nvPr/>
        </p:nvSpPr>
        <p:spPr bwMode="auto">
          <a:xfrm>
            <a:off x="1157455" y="6075291"/>
            <a:ext cx="6524533"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r>
              <a:rPr lang="zh-CN" altLang="en-US" dirty="0">
                <a:solidFill>
                  <a:schemeClr val="bg1"/>
                </a:solidFill>
              </a:rPr>
              <a:t>电商黑灰产规模巨大，其具体数量和产值还有待全面挖掘</a:t>
            </a:r>
          </a:p>
        </p:txBody>
      </p:sp>
      <p:sp>
        <p:nvSpPr>
          <p:cNvPr id="6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66" name="图片 65"/>
          <p:cNvPicPr/>
          <p:nvPr/>
        </p:nvPicPr>
        <p:blipFill>
          <a:blip r:embed="rId8"/>
          <a:stretch>
            <a:fillRect/>
          </a:stretch>
        </p:blipFill>
        <p:spPr>
          <a:xfrm>
            <a:off x="774700" y="2006536"/>
            <a:ext cx="3645022" cy="946700"/>
          </a:xfrm>
          <a:prstGeom prst="rect">
            <a:avLst/>
          </a:prstGeom>
        </p:spPr>
      </p:pic>
      <p:sp>
        <p:nvSpPr>
          <p:cNvPr id="4" name="文本框 3">
            <a:extLst>
              <a:ext uri="{FF2B5EF4-FFF2-40B4-BE49-F238E27FC236}">
                <a16:creationId xmlns:a16="http://schemas.microsoft.com/office/drawing/2014/main" id="{8BC55BED-94DE-421D-B247-0A9EF9A9838F}"/>
              </a:ext>
            </a:extLst>
          </p:cNvPr>
          <p:cNvSpPr txBox="1"/>
          <p:nvPr/>
        </p:nvSpPr>
        <p:spPr>
          <a:xfrm>
            <a:off x="611560" y="1715054"/>
            <a:ext cx="7848872" cy="1425914"/>
          </a:xfrm>
          <a:prstGeom prst="rect">
            <a:avLst/>
          </a:prstGeom>
          <a:noFill/>
        </p:spPr>
        <p:txBody>
          <a:bodyPr wrap="square" rtlCol="0">
            <a:spAutoFit/>
          </a:bodyPr>
          <a:lstStyle/>
          <a:p>
            <a:endParaRPr lang="zh-CN" altLang="en-US" dirty="0"/>
          </a:p>
        </p:txBody>
      </p:sp>
      <p:sp>
        <p:nvSpPr>
          <p:cNvPr id="5" name="文本框 4">
            <a:hlinkClick r:id="rId9" action="ppaction://hlinksldjump"/>
            <a:extLst>
              <a:ext uri="{FF2B5EF4-FFF2-40B4-BE49-F238E27FC236}">
                <a16:creationId xmlns:a16="http://schemas.microsoft.com/office/drawing/2014/main" id="{218B8BEA-30A6-48D9-B089-3543A32A0591}"/>
              </a:ext>
            </a:extLst>
          </p:cNvPr>
          <p:cNvSpPr txBox="1"/>
          <p:nvPr/>
        </p:nvSpPr>
        <p:spPr>
          <a:xfrm>
            <a:off x="611560" y="3284984"/>
            <a:ext cx="7935436" cy="1333807"/>
          </a:xfrm>
          <a:prstGeom prst="rect">
            <a:avLst/>
          </a:prstGeom>
          <a:noFill/>
        </p:spPr>
        <p:txBody>
          <a:bodyPr wrap="square" rtlCol="0">
            <a:spAutoFit/>
          </a:bodyPr>
          <a:lstStyle/>
          <a:p>
            <a:endParaRPr lang="zh-CN" altLang="en-US" dirty="0"/>
          </a:p>
        </p:txBody>
      </p:sp>
      <p:sp>
        <p:nvSpPr>
          <p:cNvPr id="6" name="文本框 5">
            <a:hlinkClick r:id="rId10" action="ppaction://hlinksldjump"/>
            <a:extLst>
              <a:ext uri="{FF2B5EF4-FFF2-40B4-BE49-F238E27FC236}">
                <a16:creationId xmlns:a16="http://schemas.microsoft.com/office/drawing/2014/main" id="{CF2C29C1-0453-4EF9-B322-287A2160ABD8}"/>
              </a:ext>
            </a:extLst>
          </p:cNvPr>
          <p:cNvSpPr txBox="1"/>
          <p:nvPr/>
        </p:nvSpPr>
        <p:spPr>
          <a:xfrm>
            <a:off x="611560" y="5085184"/>
            <a:ext cx="7751390" cy="936104"/>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15151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8</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4032104" y="30818"/>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4F81BD"/>
                </a:solidFill>
              </a:rPr>
              <a:t>产业化、规模化、</a:t>
            </a:r>
            <a:r>
              <a:rPr lang="zh-CN" altLang="en-US" sz="1800" dirty="0">
                <a:solidFill>
                  <a:srgbClr val="FF0000"/>
                </a:solidFill>
              </a:rPr>
              <a:t>专业化</a:t>
            </a:r>
            <a:endParaRPr lang="en-US" altLang="zh-CN" sz="1800" dirty="0">
              <a:solidFill>
                <a:srgbClr val="FF0000"/>
              </a:solidFill>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 name="文本框 1"/>
          <p:cNvSpPr txBox="1"/>
          <p:nvPr/>
        </p:nvSpPr>
        <p:spPr>
          <a:xfrm>
            <a:off x="611560" y="810658"/>
            <a:ext cx="7445264" cy="5355312"/>
          </a:xfrm>
          <a:prstGeom prst="rect">
            <a:avLst/>
          </a:prstGeom>
          <a:noFill/>
        </p:spPr>
        <p:txBody>
          <a:bodyPr wrap="square" rtlCol="0">
            <a:spAutoFit/>
          </a:bodyPr>
          <a:lstStyle/>
          <a:p>
            <a:r>
              <a:rPr lang="zh-CN" altLang="en-US" dirty="0">
                <a:solidFill>
                  <a:prstClr val="black"/>
                </a:solidFill>
                <a:latin typeface="黑体" panose="02010609060101010101" pitchFamily="49" charset="-122"/>
                <a:ea typeface="黑体" panose="02010609060101010101" pitchFamily="49" charset="-122"/>
              </a:rPr>
              <a:t>  随着淘宝等电商平台对作弊行为的检测力度不断加大，黑灰产行业对刷单刷流量的操作流程也越来越精细，对刷手进行专业培训，虚假交易与真实交易区别很小，很容易绕过反作弊检测。</a:t>
            </a:r>
            <a:endParaRPr lang="en-US" altLang="zh-CN" dirty="0">
              <a:solidFill>
                <a:prstClr val="black"/>
              </a:solidFill>
              <a:latin typeface="黑体" panose="02010609060101010101" pitchFamily="49" charset="-122"/>
              <a:ea typeface="黑体" panose="02010609060101010101" pitchFamily="49" charset="-122"/>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p:txBody>
      </p:sp>
      <p:sp>
        <p:nvSpPr>
          <p:cNvPr id="1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3" name="图片 2">
            <a:extLst>
              <a:ext uri="{FF2B5EF4-FFF2-40B4-BE49-F238E27FC236}">
                <a16:creationId xmlns:a16="http://schemas.microsoft.com/office/drawing/2014/main" id="{B82F2522-6AB5-4CCD-AB1B-7B34B79A6B0F}"/>
              </a:ext>
            </a:extLst>
          </p:cNvPr>
          <p:cNvPicPr>
            <a:picLocks noChangeAspect="1"/>
          </p:cNvPicPr>
          <p:nvPr/>
        </p:nvPicPr>
        <p:blipFill>
          <a:blip r:embed="rId3"/>
          <a:stretch>
            <a:fillRect/>
          </a:stretch>
        </p:blipFill>
        <p:spPr>
          <a:xfrm>
            <a:off x="790488" y="2132856"/>
            <a:ext cx="7128147" cy="3511740"/>
          </a:xfrm>
          <a:prstGeom prst="rect">
            <a:avLst/>
          </a:prstGeom>
        </p:spPr>
      </p:pic>
    </p:spTree>
    <p:extLst>
      <p:ext uri="{BB962C8B-B14F-4D97-AF65-F5344CB8AC3E}">
        <p14:creationId xmlns:p14="http://schemas.microsoft.com/office/powerpoint/2010/main" val="34260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7DE3F7-544C-9148-B328-2E77220BB0EF}" type="slidenum">
              <a:rPr kumimoji="0" lang="zh-CN" altLang="en-US" sz="900" b="0" i="0" u="none" strike="noStrike" kern="1200" cap="none" spc="0" normalizeH="0" baseline="0" noProof="0">
                <a:ln>
                  <a:noFill/>
                </a:ln>
                <a:solidFill>
                  <a:srgbClr val="898989"/>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900" b="0" i="0" u="none" strike="noStrike" kern="1200" cap="none" spc="0" normalizeH="0" baseline="0" noProof="0">
              <a:ln>
                <a:noFill/>
              </a:ln>
              <a:solidFill>
                <a:srgbClr val="898989"/>
              </a:solidFill>
              <a:effectLst/>
              <a:uLnTx/>
              <a:uFillTx/>
              <a:latin typeface="Calibri" charset="0"/>
              <a:ea typeface="宋体" charset="-122"/>
              <a:cs typeface="+mn-cs"/>
            </a:endParaRPr>
          </a:p>
        </p:txBody>
      </p:sp>
      <p:sp>
        <p:nvSpPr>
          <p:cNvPr id="45059" name="副标题 4"/>
          <p:cNvSpPr txBox="1">
            <a:spLocks noChangeArrowheads="1"/>
          </p:cNvSpPr>
          <p:nvPr/>
        </p:nvSpPr>
        <p:spPr bwMode="auto">
          <a:xfrm flipH="1">
            <a:off x="4032104" y="67134"/>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4F81BD"/>
                </a:solidFill>
                <a:effectLst/>
                <a:uLnTx/>
                <a:uFillTx/>
                <a:latin typeface="微软雅黑" charset="-122"/>
                <a:ea typeface="微软雅黑" charset="-122"/>
                <a:cs typeface="+mn-cs"/>
              </a:rPr>
              <a:t>电商平台下的黑灰产：</a:t>
            </a:r>
            <a:endParaRPr kumimoji="0" lang="en-US" altLang="zh-CN" sz="1800" b="1" i="0" u="none" strike="noStrike" kern="1200" cap="none" spc="0" normalizeH="0" baseline="0" noProof="0" dirty="0">
              <a:ln>
                <a:noFill/>
              </a:ln>
              <a:solidFill>
                <a:srgbClr val="4F81BD"/>
              </a:solidFill>
              <a:effectLst/>
              <a:uLnTx/>
              <a:uFillTx/>
              <a:latin typeface="微软雅黑" charset="-122"/>
              <a:ea typeface="微软雅黑" charset="-122"/>
              <a:cs typeface="+mn-cs"/>
            </a:endParaRPr>
          </a:p>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4F81BD"/>
                </a:solidFill>
                <a:effectLst/>
                <a:uLnTx/>
                <a:uFillTx/>
                <a:latin typeface="微软雅黑" charset="-122"/>
                <a:ea typeface="微软雅黑" charset="-122"/>
                <a:cs typeface="+mn-cs"/>
              </a:rPr>
              <a:t>产业化、规模化、</a:t>
            </a:r>
            <a:r>
              <a:rPr kumimoji="0" lang="zh-CN" altLang="en-US" sz="1800" b="1" i="0" u="none" strike="noStrike" kern="1200" cap="none" spc="0" normalizeH="0" baseline="0" noProof="0" dirty="0">
                <a:ln>
                  <a:noFill/>
                </a:ln>
                <a:solidFill>
                  <a:srgbClr val="FF0000"/>
                </a:solidFill>
                <a:effectLst/>
                <a:uLnTx/>
                <a:uFillTx/>
                <a:latin typeface="微软雅黑" charset="-122"/>
                <a:ea typeface="微软雅黑" charset="-122"/>
                <a:cs typeface="+mn-cs"/>
              </a:rPr>
              <a:t>专业化</a:t>
            </a:r>
            <a:endParaRPr kumimoji="0" lang="en-US" altLang="zh-CN" sz="1800" b="1" i="0" u="none" strike="noStrike" kern="1200" cap="none" spc="0" normalizeH="0" baseline="0" noProof="0" dirty="0">
              <a:ln>
                <a:noFill/>
              </a:ln>
              <a:solidFill>
                <a:srgbClr val="FF0000"/>
              </a:solidFill>
              <a:effectLst/>
              <a:uLnTx/>
              <a:uFillTx/>
              <a:latin typeface="微软雅黑" charset="-122"/>
              <a:ea typeface="微软雅黑" charset="-122"/>
              <a:cs typeface="+mn-cs"/>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研究背景及趋势分析</a:t>
            </a:r>
          </a:p>
        </p:txBody>
      </p:sp>
      <p:sp>
        <p:nvSpPr>
          <p:cNvPr id="1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en-US" altLang="zh-CN" sz="3200" b="1" i="1" u="none" strike="noStrike" kern="1200" cap="none" spc="0" normalizeH="0" baseline="0" noProof="0" dirty="0">
                <a:ln>
                  <a:noFill/>
                </a:ln>
                <a:solidFill>
                  <a:prstClr val="white"/>
                </a:solidFill>
                <a:effectLst/>
                <a:uLnTx/>
                <a:uFillTx/>
                <a:latin typeface="微软雅黑" charset="-122"/>
                <a:ea typeface="微软雅黑" charset="-122"/>
                <a:cs typeface="+mn-cs"/>
              </a:rPr>
              <a:t>1</a:t>
            </a:r>
            <a:endParaRPr kumimoji="0" lang="zh-CN" altLang="en-US" sz="3200" b="1" i="1" u="none" strike="noStrike" kern="1200" cap="none" spc="0" normalizeH="0" baseline="0" noProof="0" dirty="0">
              <a:ln>
                <a:noFill/>
              </a:ln>
              <a:solidFill>
                <a:prstClr val="white"/>
              </a:solidFill>
              <a:effectLst/>
              <a:uLnTx/>
              <a:uFillTx/>
              <a:latin typeface="微软雅黑" charset="-122"/>
              <a:ea typeface="微软雅黑" charset="-122"/>
              <a:cs typeface="+mn-cs"/>
            </a:endParaRPr>
          </a:p>
        </p:txBody>
      </p:sp>
      <p:pic>
        <p:nvPicPr>
          <p:cNvPr id="11" name="图片 10">
            <a:extLst>
              <a:ext uri="{FF2B5EF4-FFF2-40B4-BE49-F238E27FC236}">
                <a16:creationId xmlns:a16="http://schemas.microsoft.com/office/drawing/2014/main" id="{33075F12-8578-454C-9639-410C0A978AE3}"/>
              </a:ext>
            </a:extLst>
          </p:cNvPr>
          <p:cNvPicPr>
            <a:picLocks noChangeAspect="1"/>
          </p:cNvPicPr>
          <p:nvPr/>
        </p:nvPicPr>
        <p:blipFill>
          <a:blip r:embed="rId3"/>
          <a:stretch>
            <a:fillRect/>
          </a:stretch>
        </p:blipFill>
        <p:spPr>
          <a:xfrm>
            <a:off x="342106" y="980728"/>
            <a:ext cx="4840627" cy="4308764"/>
          </a:xfrm>
          <a:prstGeom prst="rect">
            <a:avLst/>
          </a:prstGeom>
        </p:spPr>
      </p:pic>
      <p:pic>
        <p:nvPicPr>
          <p:cNvPr id="12" name="图片 11">
            <a:extLst>
              <a:ext uri="{FF2B5EF4-FFF2-40B4-BE49-F238E27FC236}">
                <a16:creationId xmlns:a16="http://schemas.microsoft.com/office/drawing/2014/main" id="{512321CB-D0EB-4B67-9440-DA2C6C3D8F2D}"/>
              </a:ext>
            </a:extLst>
          </p:cNvPr>
          <p:cNvPicPr>
            <a:picLocks noChangeAspect="1"/>
          </p:cNvPicPr>
          <p:nvPr/>
        </p:nvPicPr>
        <p:blipFill>
          <a:blip r:embed="rId4"/>
          <a:stretch>
            <a:fillRect/>
          </a:stretch>
        </p:blipFill>
        <p:spPr>
          <a:xfrm>
            <a:off x="3923928" y="2636912"/>
            <a:ext cx="5093209" cy="2808311"/>
          </a:xfrm>
          <a:prstGeom prst="rect">
            <a:avLst/>
          </a:prstGeom>
        </p:spPr>
      </p:pic>
      <p:sp>
        <p:nvSpPr>
          <p:cNvPr id="14" name="圆角矩形 33">
            <a:extLst>
              <a:ext uri="{FF2B5EF4-FFF2-40B4-BE49-F238E27FC236}">
                <a16:creationId xmlns:a16="http://schemas.microsoft.com/office/drawing/2014/main" id="{18BAB64F-06AC-41C8-98F8-3B582805A503}"/>
              </a:ext>
            </a:extLst>
          </p:cNvPr>
          <p:cNvSpPr>
            <a:spLocks noChangeArrowheads="1"/>
          </p:cNvSpPr>
          <p:nvPr/>
        </p:nvSpPr>
        <p:spPr bwMode="auto">
          <a:xfrm>
            <a:off x="1187624" y="5877272"/>
            <a:ext cx="6524533"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宋体" charset="-122"/>
                <a:cs typeface="+mn-cs"/>
              </a:rPr>
              <a:t>电商作弊行为专业化，从外部发现打击炒信刷单更为重要。</a:t>
            </a:r>
          </a:p>
        </p:txBody>
      </p:sp>
    </p:spTree>
    <p:extLst>
      <p:ext uri="{BB962C8B-B14F-4D97-AF65-F5344CB8AC3E}">
        <p14:creationId xmlns:p14="http://schemas.microsoft.com/office/powerpoint/2010/main" val="18185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封底">
  <a:themeElements>
    <a:clrScheme name="中兴品牌色彩体系">
      <a:dk1>
        <a:srgbClr val="008ED3"/>
      </a:dk1>
      <a:lt1>
        <a:srgbClr val="FFFFFF"/>
      </a:lt1>
      <a:dk2>
        <a:srgbClr val="0067B4"/>
      </a:dk2>
      <a:lt2>
        <a:srgbClr val="58595B"/>
      </a:lt2>
      <a:accent1>
        <a:srgbClr val="FFDE40"/>
      </a:accent1>
      <a:accent2>
        <a:srgbClr val="61CCF0"/>
      </a:accent2>
      <a:accent3>
        <a:srgbClr val="EE3D8A"/>
      </a:accent3>
      <a:accent4>
        <a:srgbClr val="922990"/>
      </a:accent4>
      <a:accent5>
        <a:srgbClr val="8DC642"/>
      </a:accent5>
      <a:accent6>
        <a:srgbClr val="58595B"/>
      </a:accent6>
      <a:hlink>
        <a:srgbClr val="0000FF"/>
      </a:hlink>
      <a:folHlink>
        <a:srgbClr val="800080"/>
      </a:folHlink>
    </a:clrScheme>
    <a:fontScheme name="6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lnDef>
  </a:objectDefaults>
  <a:extraClrSchemeLst>
    <a:extraClrScheme>
      <a:clrScheme name="6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12530</TotalTime>
  <Words>2105</Words>
  <Application>Microsoft Office PowerPoint</Application>
  <PresentationFormat>全屏显示(4:3)</PresentationFormat>
  <Paragraphs>289</Paragraphs>
  <Slides>20</Slides>
  <Notes>18</Notes>
  <HiddenSlides>0</HiddenSlides>
  <MMClips>0</MMClips>
  <ScaleCrop>false</ScaleCrop>
  <HeadingPairs>
    <vt:vector size="6" baseType="variant">
      <vt:variant>
        <vt:lpstr>已用的字体</vt:lpstr>
      </vt:variant>
      <vt:variant>
        <vt:i4>20</vt:i4>
      </vt:variant>
      <vt:variant>
        <vt:lpstr>主题</vt:lpstr>
      </vt:variant>
      <vt:variant>
        <vt:i4>9</vt:i4>
      </vt:variant>
      <vt:variant>
        <vt:lpstr>幻灯片标题</vt:lpstr>
      </vt:variant>
      <vt:variant>
        <vt:i4>20</vt:i4>
      </vt:variant>
    </vt:vector>
  </HeadingPairs>
  <TitlesOfParts>
    <vt:vector size="49" baseType="lpstr">
      <vt:lpstr>Aller Light</vt:lpstr>
      <vt:lpstr>Lato Regular</vt:lpstr>
      <vt:lpstr>Open Sans</vt:lpstr>
      <vt:lpstr>Oxygen</vt:lpstr>
      <vt:lpstr>STIXGeneral-Bold</vt:lpstr>
      <vt:lpstr>黑体</vt:lpstr>
      <vt:lpstr>宋体</vt:lpstr>
      <vt:lpstr>微软雅黑</vt:lpstr>
      <vt:lpstr>Arial</vt:lpstr>
      <vt:lpstr>Arial Black</vt:lpstr>
      <vt:lpstr>Arial Rounded MT Bold</vt:lpstr>
      <vt:lpstr>Calibri</vt:lpstr>
      <vt:lpstr>Calibri Light</vt:lpstr>
      <vt:lpstr>Franklin Gothic Book</vt:lpstr>
      <vt:lpstr>Franklin Gothic Medium</vt:lpstr>
      <vt:lpstr>Leelawadee</vt:lpstr>
      <vt:lpstr>Tahoma</vt:lpstr>
      <vt:lpstr>Times</vt:lpstr>
      <vt:lpstr>Times New Roman</vt:lpstr>
      <vt:lpstr>Verdana</vt:lpstr>
      <vt:lpstr>6_Office 主题</vt:lpstr>
      <vt:lpstr>7_Office 主题</vt:lpstr>
      <vt:lpstr>13_Office 主题</vt:lpstr>
      <vt:lpstr>11_Office 主题</vt:lpstr>
      <vt:lpstr>自定义设计</vt:lpstr>
      <vt:lpstr>1_自定义设计</vt:lpstr>
      <vt:lpstr>15_Office 主题</vt:lpstr>
      <vt:lpstr>1_封底</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拟态计算与安全可控 发展基于拟态计算的主动防御安全技术 提升我军武器装备系统的安全可控门槛</dc:title>
  <dc:creator>Robert</dc:creator>
  <cp:lastModifiedBy>admin</cp:lastModifiedBy>
  <cp:revision>2934</cp:revision>
  <dcterms:created xsi:type="dcterms:W3CDTF">2014-02-14T23:33:00Z</dcterms:created>
  <dcterms:modified xsi:type="dcterms:W3CDTF">2017-06-27T14:36:17Z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